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93" r:id="rId3"/>
    <p:sldId id="260" r:id="rId4"/>
    <p:sldId id="335" r:id="rId5"/>
    <p:sldId id="275" r:id="rId6"/>
    <p:sldId id="321" r:id="rId7"/>
    <p:sldId id="263" r:id="rId8"/>
    <p:sldId id="259" r:id="rId9"/>
    <p:sldId id="303" r:id="rId10"/>
    <p:sldId id="317" r:id="rId11"/>
    <p:sldId id="312" r:id="rId12"/>
    <p:sldId id="279" r:id="rId13"/>
    <p:sldId id="301" r:id="rId14"/>
    <p:sldId id="318" r:id="rId15"/>
    <p:sldId id="325" r:id="rId16"/>
    <p:sldId id="331" r:id="rId17"/>
    <p:sldId id="334" r:id="rId18"/>
    <p:sldId id="313" r:id="rId19"/>
    <p:sldId id="266" r:id="rId20"/>
    <p:sldId id="311" r:id="rId21"/>
    <p:sldId id="307" r:id="rId22"/>
    <p:sldId id="261" r:id="rId23"/>
    <p:sldId id="327" r:id="rId24"/>
    <p:sldId id="258" r:id="rId25"/>
    <p:sldId id="264" r:id="rId26"/>
    <p:sldId id="310" r:id="rId27"/>
    <p:sldId id="272" r:id="rId28"/>
    <p:sldId id="268" r:id="rId29"/>
    <p:sldId id="276" r:id="rId30"/>
    <p:sldId id="302" r:id="rId31"/>
    <p:sldId id="333" r:id="rId32"/>
    <p:sldId id="305" r:id="rId33"/>
    <p:sldId id="271" r:id="rId34"/>
    <p:sldId id="294" r:id="rId35"/>
    <p:sldId id="316" r:id="rId36"/>
    <p:sldId id="332" r:id="rId37"/>
    <p:sldId id="304" r:id="rId38"/>
    <p:sldId id="273" r:id="rId39"/>
    <p:sldId id="322" r:id="rId40"/>
    <p:sldId id="326" r:id="rId41"/>
    <p:sldId id="292" r:id="rId42"/>
    <p:sldId id="306" r:id="rId43"/>
    <p:sldId id="315" r:id="rId44"/>
    <p:sldId id="265" r:id="rId45"/>
    <p:sldId id="319" r:id="rId46"/>
    <p:sldId id="299" r:id="rId47"/>
    <p:sldId id="295" r:id="rId48"/>
    <p:sldId id="298" r:id="rId49"/>
    <p:sldId id="300" r:id="rId50"/>
    <p:sldId id="297" r:id="rId51"/>
    <p:sldId id="330" r:id="rId52"/>
    <p:sldId id="269" r:id="rId53"/>
    <p:sldId id="270" r:id="rId54"/>
    <p:sldId id="323" r:id="rId55"/>
    <p:sldId id="320" r:id="rId56"/>
    <p:sldId id="308" r:id="rId5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BF1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636" autoAdjust="0"/>
    <p:restoredTop sz="94660"/>
  </p:normalViewPr>
  <p:slideViewPr>
    <p:cSldViewPr>
      <p:cViewPr varScale="1">
        <p:scale>
          <a:sx n="69" d="100"/>
          <a:sy n="69" d="100"/>
        </p:scale>
        <p:origin x="-82" y="-5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D42B-F29B-4A4A-9025-5143A06E0433}" type="datetimeFigureOut">
              <a:rPr lang="it-IT" smtClean="0"/>
              <a:pPr/>
              <a:t>09/10/2011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124E-F148-4D7B-9D62-A7786D91D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D42B-F29B-4A4A-9025-5143A06E0433}" type="datetimeFigureOut">
              <a:rPr lang="it-IT" smtClean="0"/>
              <a:pPr/>
              <a:t>09/10/2011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124E-F148-4D7B-9D62-A7786D91D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D42B-F29B-4A4A-9025-5143A06E0433}" type="datetimeFigureOut">
              <a:rPr lang="it-IT" smtClean="0"/>
              <a:pPr/>
              <a:t>09/10/2011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124E-F148-4D7B-9D62-A7786D91D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D42B-F29B-4A4A-9025-5143A06E0433}" type="datetimeFigureOut">
              <a:rPr lang="it-IT" smtClean="0"/>
              <a:pPr/>
              <a:t>09/10/2011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124E-F148-4D7B-9D62-A7786D91D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D42B-F29B-4A4A-9025-5143A06E0433}" type="datetimeFigureOut">
              <a:rPr lang="it-IT" smtClean="0"/>
              <a:pPr/>
              <a:t>09/10/2011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124E-F148-4D7B-9D62-A7786D91D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D42B-F29B-4A4A-9025-5143A06E0433}" type="datetimeFigureOut">
              <a:rPr lang="it-IT" smtClean="0"/>
              <a:pPr/>
              <a:t>09/10/2011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124E-F148-4D7B-9D62-A7786D91D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D42B-F29B-4A4A-9025-5143A06E0433}" type="datetimeFigureOut">
              <a:rPr lang="it-IT" smtClean="0"/>
              <a:pPr/>
              <a:t>09/10/2011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124E-F148-4D7B-9D62-A7786D91D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D42B-F29B-4A4A-9025-5143A06E0433}" type="datetimeFigureOut">
              <a:rPr lang="it-IT" smtClean="0"/>
              <a:pPr/>
              <a:t>09/10/2011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124E-F148-4D7B-9D62-A7786D91D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D42B-F29B-4A4A-9025-5143A06E0433}" type="datetimeFigureOut">
              <a:rPr lang="it-IT" smtClean="0"/>
              <a:pPr/>
              <a:t>09/10/2011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124E-F148-4D7B-9D62-A7786D91D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D42B-F29B-4A4A-9025-5143A06E0433}" type="datetimeFigureOut">
              <a:rPr lang="it-IT" smtClean="0"/>
              <a:pPr/>
              <a:t>09/10/2011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124E-F148-4D7B-9D62-A7786D91D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BD42B-F29B-4A4A-9025-5143A06E0433}" type="datetimeFigureOut">
              <a:rPr lang="it-IT" smtClean="0"/>
              <a:pPr/>
              <a:t>09/10/2011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C124E-F148-4D7B-9D62-A7786D91D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5BD42B-F29B-4A4A-9025-5143A06E0433}" type="datetimeFigureOut">
              <a:rPr lang="it-IT" smtClean="0"/>
              <a:pPr/>
              <a:t>09/10/2011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C124E-F148-4D7B-9D62-A7786D91D34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61256" y="0"/>
            <a:ext cx="8782744" cy="45719"/>
          </a:xfrm>
        </p:spPr>
        <p:txBody>
          <a:bodyPr>
            <a:normAutofit fontScale="90000"/>
          </a:bodyPr>
          <a:lstStyle/>
          <a:p>
            <a:r>
              <a:rPr lang="it-IT" sz="8800" dirty="0" smtClean="0"/>
              <a:t/>
            </a:r>
            <a:br>
              <a:rPr lang="it-IT" sz="8800" dirty="0" smtClean="0"/>
            </a:br>
            <a:r>
              <a:rPr lang="it-IT" sz="8800" dirty="0" smtClean="0"/>
              <a:t/>
            </a:r>
            <a:br>
              <a:rPr lang="it-IT" sz="8800" dirty="0" smtClean="0"/>
            </a:br>
            <a:r>
              <a:rPr lang="it-IT" sz="8800" dirty="0" smtClean="0"/>
              <a:t>Infinito</a:t>
            </a:r>
            <a:endParaRPr lang="it-IT" sz="88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098" name="Picture 2" descr="C:\Users\Pieromaria\Desktop\275px-Hubble_ultra_deep_fiel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7920880" cy="4510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</a:t>
            </a:r>
          </a:p>
          <a:p>
            <a:pPr algn="just">
              <a:buNone/>
            </a:pPr>
            <a:r>
              <a:rPr lang="it-IT" sz="2800" dirty="0" smtClean="0"/>
              <a:t>     Rivolgersi all’Infinito non significa staccarsi dalla vita, ma amare l’avventura di nuove scoperte. Solo inoltrandosi, con </a:t>
            </a:r>
            <a:r>
              <a:rPr lang="it-IT" sz="2800" dirty="0" smtClean="0"/>
              <a:t>consapevolezza, </a:t>
            </a:r>
            <a:r>
              <a:rPr lang="it-IT" sz="2800" dirty="0" smtClean="0"/>
              <a:t>nell’Infinito si </a:t>
            </a:r>
            <a:r>
              <a:rPr lang="it-IT" sz="2800" dirty="0" smtClean="0"/>
              <a:t>aprono </a:t>
            </a:r>
            <a:r>
              <a:rPr lang="it-IT" sz="2800" dirty="0" smtClean="0"/>
              <a:t>le porte del transpersonale e dell’inconscio superiore. </a:t>
            </a:r>
          </a:p>
          <a:p>
            <a:pPr algn="just">
              <a:buNone/>
            </a:pPr>
            <a:r>
              <a:rPr lang="it-IT" sz="2800" dirty="0" smtClean="0"/>
              <a:t>    Questi territori psichici </a:t>
            </a:r>
          </a:p>
          <a:p>
            <a:pPr algn="just">
              <a:buNone/>
            </a:pPr>
            <a:r>
              <a:rPr lang="it-IT" sz="2800" dirty="0" smtClean="0"/>
              <a:t>    sono in intimo contatto </a:t>
            </a:r>
          </a:p>
          <a:p>
            <a:pPr algn="just">
              <a:buNone/>
            </a:pPr>
            <a:r>
              <a:rPr lang="it-IT" sz="2800" dirty="0" smtClean="0"/>
              <a:t>    con Lui.</a:t>
            </a:r>
          </a:p>
          <a:p>
            <a:pPr algn="just">
              <a:buNone/>
            </a:pPr>
            <a:r>
              <a:rPr lang="it-IT" sz="2800" dirty="0" smtClean="0"/>
              <a:t>    Non ne sono avulsi,</a:t>
            </a:r>
          </a:p>
          <a:p>
            <a:pPr algn="just">
              <a:buNone/>
            </a:pPr>
            <a:r>
              <a:rPr lang="it-IT" sz="2800" dirty="0" smtClean="0"/>
              <a:t>    ne sono parte.</a:t>
            </a:r>
            <a:endParaRPr lang="it-IT" sz="2800" dirty="0"/>
          </a:p>
        </p:txBody>
      </p:sp>
      <p:pic>
        <p:nvPicPr>
          <p:cNvPr id="2050" name="Picture 2" descr="C:\Users\Pieromaria\Desktop\tra%20il%20nulla%20e%20l'infinitoGerry%20Scaccabarozz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2708920"/>
            <a:ext cx="4061222" cy="34277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it-IT" dirty="0" smtClean="0"/>
              <a:t>    </a:t>
            </a:r>
          </a:p>
          <a:p>
            <a:pPr algn="just">
              <a:buNone/>
            </a:pPr>
            <a:r>
              <a:rPr lang="it-IT" sz="2800" dirty="0" smtClean="0"/>
              <a:t>    Se si adotta l’idea di separare il mondo visibile dall’invisibile, il concreto dall’astratto, </a:t>
            </a:r>
            <a:r>
              <a:rPr lang="it-IT" sz="2800" dirty="0" smtClean="0"/>
              <a:t>l’Infinito </a:t>
            </a:r>
            <a:r>
              <a:rPr lang="it-IT" sz="2800" dirty="0" smtClean="0"/>
              <a:t>dal finito, l’universo resta privo di senso </a:t>
            </a:r>
            <a:r>
              <a:rPr lang="it-IT" sz="2800" dirty="0" smtClean="0"/>
              <a:t>e </a:t>
            </a:r>
            <a:r>
              <a:rPr lang="it-IT" sz="2800" dirty="0" smtClean="0"/>
              <a:t>anche noi, che ne siamo parte, restiamo privi di senso su questa roccia che vaga nel Cosmo. </a:t>
            </a:r>
            <a:r>
              <a:rPr lang="it-IT" sz="2800" dirty="0" smtClean="0"/>
              <a:t>Anche </a:t>
            </a:r>
            <a:r>
              <a:rPr lang="it-IT" sz="2800" dirty="0" smtClean="0"/>
              <a:t>se è </a:t>
            </a:r>
            <a:r>
              <a:rPr lang="it-IT" sz="2800" dirty="0" smtClean="0"/>
              <a:t>difficile </a:t>
            </a:r>
            <a:r>
              <a:rPr lang="it-IT" sz="2800" dirty="0" smtClean="0"/>
              <a:t>intuire e guardare ciò </a:t>
            </a:r>
          </a:p>
          <a:p>
            <a:pPr algn="just">
              <a:buNone/>
            </a:pPr>
            <a:r>
              <a:rPr lang="it-IT" sz="2800" dirty="0" smtClean="0"/>
              <a:t>     che l’occhio non vede, </a:t>
            </a:r>
          </a:p>
          <a:p>
            <a:pPr algn="just">
              <a:buNone/>
            </a:pPr>
            <a:r>
              <a:rPr lang="it-IT" sz="2800" dirty="0"/>
              <a:t> </a:t>
            </a:r>
            <a:r>
              <a:rPr lang="it-IT" sz="2800" dirty="0" smtClean="0"/>
              <a:t>   </a:t>
            </a:r>
            <a:r>
              <a:rPr lang="it-IT" sz="2800" dirty="0" err="1" smtClean="0"/>
              <a:t>proviamo…</a:t>
            </a:r>
            <a:endParaRPr lang="it-IT" sz="2800" dirty="0"/>
          </a:p>
        </p:txBody>
      </p:sp>
      <p:pic>
        <p:nvPicPr>
          <p:cNvPr id="3074" name="Picture 2" descr="C:\Users\Pieromaria\Desktop\4occhi-in-bianco-e-nero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284984"/>
            <a:ext cx="4941049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Chi si limita all’evidenza  e si accontenta di ciò che è            ovvio, restringe il proprio mondo, ma non solo, confonde l’illusorio con la realtà. Chiama realtà soltanto delle circostanze che sono frammenti di realtà, senza saperle inserire nella Realtà.</a:t>
            </a:r>
            <a:endParaRPr lang="it-IT" sz="2800" dirty="0"/>
          </a:p>
        </p:txBody>
      </p:sp>
      <p:pic>
        <p:nvPicPr>
          <p:cNvPr id="9218" name="Picture 2" descr="C:\Users\Pieromaria\Desktop\4_closest_approach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24944"/>
            <a:ext cx="4780766" cy="37422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    </a:t>
            </a:r>
          </a:p>
          <a:p>
            <a:pPr>
              <a:buNone/>
            </a:pPr>
            <a:r>
              <a:rPr lang="it-IT" sz="2800" dirty="0" smtClean="0"/>
              <a:t>    Tutti i fenomeni dell’Universo, fisici o transpersonali, del micro e macrocosmo sono interdipendenti, uniti insieme dal potere di un solo e identico Respiro che sospinge  </a:t>
            </a:r>
            <a:r>
              <a:rPr lang="it-IT" sz="2800" dirty="0" smtClean="0"/>
              <a:t>l’Universo </a:t>
            </a:r>
            <a:r>
              <a:rPr lang="it-IT" sz="2800" dirty="0" smtClean="0"/>
              <a:t>verso la sua meta. Anche se per ora non la possiamo conoscere, è importante pensare che possa esistere.</a:t>
            </a:r>
          </a:p>
          <a:p>
            <a:pPr>
              <a:buNone/>
            </a:pPr>
            <a:r>
              <a:rPr lang="it-IT" sz="2800" dirty="0"/>
              <a:t> </a:t>
            </a:r>
            <a:r>
              <a:rPr lang="it-IT" sz="2800" dirty="0" smtClean="0"/>
              <a:t>    Le intuizioni ci</a:t>
            </a:r>
          </a:p>
          <a:p>
            <a:pPr>
              <a:buNone/>
            </a:pPr>
            <a:r>
              <a:rPr lang="it-IT" sz="2800" dirty="0"/>
              <a:t> </a:t>
            </a:r>
            <a:r>
              <a:rPr lang="it-IT" sz="2800" dirty="0" smtClean="0"/>
              <a:t>    introdurranno</a:t>
            </a:r>
          </a:p>
          <a:p>
            <a:pPr>
              <a:buNone/>
            </a:pPr>
            <a:r>
              <a:rPr lang="it-IT" sz="2800" dirty="0"/>
              <a:t> </a:t>
            </a:r>
            <a:r>
              <a:rPr lang="it-IT" sz="2800" dirty="0" smtClean="0"/>
              <a:t>    nel mistero.</a:t>
            </a:r>
            <a:endParaRPr lang="it-IT" sz="2800" dirty="0"/>
          </a:p>
        </p:txBody>
      </p:sp>
      <p:pic>
        <p:nvPicPr>
          <p:cNvPr id="8194" name="Picture 2" descr="C:\Users\Pieromaria\Desktop\LArcobaleno-sloveno-by-GIUSEPPE-BORSOI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24944"/>
            <a:ext cx="5247878" cy="33550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FF00"/>
          </a:solidFill>
        </p:spPr>
        <p:txBody>
          <a:bodyPr/>
          <a:lstStyle/>
          <a:p>
            <a:pPr>
              <a:buNone/>
            </a:pPr>
            <a:r>
              <a:rPr lang="it-IT" dirty="0" smtClean="0"/>
              <a:t>    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    Solo il desiderio intenso di percepire nell’animo questo                         respiro che a tutto </a:t>
            </a:r>
            <a:r>
              <a:rPr lang="it-IT" sz="2800" dirty="0" smtClean="0"/>
              <a:t>dà Vita</a:t>
            </a:r>
            <a:r>
              <a:rPr lang="it-IT" sz="2800" dirty="0" smtClean="0"/>
              <a:t>, dà accesso all’Infinito.                                                 </a:t>
            </a:r>
            <a:endParaRPr lang="it-IT" sz="2800" dirty="0"/>
          </a:p>
        </p:txBody>
      </p:sp>
      <p:pic>
        <p:nvPicPr>
          <p:cNvPr id="27650" name="Picture 2" descr="C:\Users\Pieromaria\Desktop\700045_1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564904"/>
            <a:ext cx="5998319" cy="37686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"/>
            <a:ext cx="9144000" cy="6858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    </a:t>
            </a:r>
          </a:p>
          <a:p>
            <a:pPr>
              <a:buNone/>
            </a:pPr>
            <a:r>
              <a:rPr lang="it-IT" sz="2800" dirty="0" smtClean="0"/>
              <a:t>    Tutto ciò che tende ad uno sviluppo illimitato procede all’</a:t>
            </a:r>
            <a:r>
              <a:rPr lang="it-IT" sz="2800" b="1" i="1" dirty="0" smtClean="0"/>
              <a:t>unisono</a:t>
            </a:r>
            <a:r>
              <a:rPr lang="it-IT" sz="2800" dirty="0" smtClean="0"/>
              <a:t> con il Cosmo. </a:t>
            </a:r>
            <a:r>
              <a:rPr lang="it-IT" sz="2800" dirty="0"/>
              <a:t>C</a:t>
            </a:r>
            <a:r>
              <a:rPr lang="it-IT" sz="2800" dirty="0" smtClean="0"/>
              <a:t>osì è per noi. </a:t>
            </a:r>
          </a:p>
          <a:p>
            <a:pPr>
              <a:buNone/>
            </a:pPr>
            <a:r>
              <a:rPr lang="it-IT" sz="2800" dirty="0" smtClean="0"/>
              <a:t>    Nello sforzo nascono nuove occasioni, si temprano le forze e il coraggio, l’evoluzione procede e la visione si amplia.</a:t>
            </a:r>
            <a:endParaRPr lang="it-IT" sz="2800" dirty="0"/>
          </a:p>
        </p:txBody>
      </p:sp>
      <p:pic>
        <p:nvPicPr>
          <p:cNvPr id="26626" name="Picture 2" descr="C:\Users\Pieromaria\Desktop\roerich_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924944"/>
            <a:ext cx="5553256" cy="33435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t-IT" dirty="0" smtClean="0"/>
              <a:t> </a:t>
            </a:r>
            <a:r>
              <a:rPr lang="it-IT" dirty="0" smtClean="0"/>
              <a:t>E</a:t>
            </a:r>
            <a:r>
              <a:rPr lang="it-IT" sz="2800" dirty="0" smtClean="0"/>
              <a:t> </a:t>
            </a:r>
            <a:r>
              <a:rPr lang="it-IT" sz="2800" dirty="0" err="1" smtClean="0"/>
              <a:t>inoltre…</a:t>
            </a:r>
            <a:r>
              <a:rPr lang="it-IT" sz="2800" dirty="0" smtClean="0"/>
              <a:t> penseremo come  </a:t>
            </a:r>
            <a:r>
              <a:rPr lang="it-IT" sz="2800" dirty="0" err="1" smtClean="0"/>
              <a:t>Kahlil</a:t>
            </a:r>
            <a:r>
              <a:rPr lang="it-IT" sz="2800" dirty="0" smtClean="0"/>
              <a:t> </a:t>
            </a:r>
            <a:r>
              <a:rPr lang="it-IT" sz="2800" dirty="0" err="1" smtClean="0"/>
              <a:t>Gibran</a:t>
            </a: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   “Anelo all'eternità perché lì troverò i miei quadri non </a:t>
            </a:r>
            <a:r>
              <a:rPr lang="it-IT" sz="2800" dirty="0" smtClean="0"/>
              <a:t>dipinti, </a:t>
            </a:r>
            <a:r>
              <a:rPr lang="it-IT" sz="2800" dirty="0" smtClean="0"/>
              <a:t>le mie poesie non </a:t>
            </a:r>
            <a:r>
              <a:rPr lang="it-IT" sz="2800" dirty="0" err="1" smtClean="0"/>
              <a:t>scritte…</a:t>
            </a:r>
            <a:r>
              <a:rPr lang="it-IT" sz="2800" dirty="0" smtClean="0"/>
              <a:t>”.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Ciò che vi è in noi, le nostre</a:t>
            </a:r>
          </a:p>
          <a:p>
            <a:pPr>
              <a:buNone/>
            </a:pPr>
            <a:r>
              <a:rPr lang="it-IT" sz="2800" dirty="0" smtClean="0"/>
              <a:t>qualità,  </a:t>
            </a:r>
            <a:r>
              <a:rPr lang="it-IT" sz="2800" dirty="0" smtClean="0"/>
              <a:t>se ci inseriamo</a:t>
            </a:r>
          </a:p>
          <a:p>
            <a:pPr>
              <a:buNone/>
            </a:pPr>
            <a:r>
              <a:rPr lang="it-IT" sz="2800" dirty="0" smtClean="0"/>
              <a:t>consapevoli  nella spirale </a:t>
            </a:r>
          </a:p>
          <a:p>
            <a:pPr>
              <a:buNone/>
            </a:pPr>
            <a:r>
              <a:rPr lang="it-IT" sz="2800" dirty="0" smtClean="0"/>
              <a:t>evolutiva dell’Infinito,</a:t>
            </a:r>
          </a:p>
          <a:p>
            <a:pPr>
              <a:buNone/>
            </a:pPr>
            <a:r>
              <a:rPr lang="it-IT" sz="2800" dirty="0" smtClean="0"/>
              <a:t>troveranno </a:t>
            </a:r>
          </a:p>
          <a:p>
            <a:pPr>
              <a:buNone/>
            </a:pPr>
            <a:r>
              <a:rPr lang="it-IT" sz="2800" dirty="0"/>
              <a:t>m</a:t>
            </a:r>
            <a:r>
              <a:rPr lang="it-IT" sz="2800" dirty="0" smtClean="0"/>
              <a:t>anifestazione.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2050" name="Picture 2" descr="C:\Users\Pieromaria\Desktop\poesi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6413" y="2166938"/>
            <a:ext cx="2990850" cy="3876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it-IT" sz="2800" dirty="0" smtClean="0"/>
              <a:t>    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     La vita è l'infanzia della nostra immortalità</a:t>
            </a:r>
            <a:r>
              <a:rPr lang="it-IT" dirty="0" smtClean="0"/>
              <a:t>. 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sz="2400" dirty="0" smtClean="0"/>
              <a:t>J. Wolfgang von Goethe) </a:t>
            </a:r>
          </a:p>
          <a:p>
            <a:endParaRPr lang="it-IT" dirty="0" smtClean="0"/>
          </a:p>
          <a:p>
            <a:pPr>
              <a:buNone/>
            </a:pPr>
            <a:r>
              <a:rPr lang="it-IT" sz="2800" dirty="0" smtClean="0"/>
              <a:t>    Dobbiamo voler</a:t>
            </a:r>
          </a:p>
          <a:p>
            <a:pPr>
              <a:buNone/>
            </a:pPr>
            <a:r>
              <a:rPr lang="it-IT" sz="2800" dirty="0" smtClean="0"/>
              <a:t>          </a:t>
            </a:r>
            <a:r>
              <a:rPr lang="it-IT" sz="2800" dirty="0" smtClean="0"/>
              <a:t>crescere.</a:t>
            </a:r>
            <a:endParaRPr lang="it-IT" sz="2800" dirty="0"/>
          </a:p>
        </p:txBody>
      </p:sp>
      <p:pic>
        <p:nvPicPr>
          <p:cNvPr id="5122" name="Picture 2" descr="C:\Users\Pieromaria\Desktop\bambini-indac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2060848"/>
            <a:ext cx="5236840" cy="4517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just"/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    Non si dimentichi che, chi è attratto soltanto dalle vicende </a:t>
            </a:r>
            <a:r>
              <a:rPr lang="it-IT" sz="2800" dirty="0" smtClean="0"/>
              <a:t>quotidiane </a:t>
            </a:r>
            <a:r>
              <a:rPr lang="it-IT" sz="2800" dirty="0" smtClean="0"/>
              <a:t>per difetto di capacità di contenimento, non riesce ad aprire il libro della vita. </a:t>
            </a:r>
          </a:p>
          <a:p>
            <a:pPr algn="just">
              <a:buNone/>
            </a:pPr>
            <a:r>
              <a:rPr lang="it-IT" sz="2800" dirty="0" smtClean="0"/>
              <a:t>    </a:t>
            </a:r>
          </a:p>
          <a:p>
            <a:pPr algn="just">
              <a:buNone/>
            </a:pPr>
            <a:r>
              <a:rPr lang="it-IT" sz="2800" dirty="0" smtClean="0"/>
              <a:t>    Costui mangia la buccia </a:t>
            </a:r>
          </a:p>
          <a:p>
            <a:pPr algn="just">
              <a:buNone/>
            </a:pPr>
            <a:r>
              <a:rPr lang="it-IT" sz="2800" dirty="0" smtClean="0"/>
              <a:t>    e butta la polpa </a:t>
            </a:r>
          </a:p>
          <a:p>
            <a:pPr algn="just">
              <a:buNone/>
            </a:pPr>
            <a:r>
              <a:rPr lang="it-IT" sz="2800" dirty="0" smtClean="0"/>
              <a:t>    della vita.</a:t>
            </a:r>
            <a:endParaRPr lang="it-IT" sz="2800" dirty="0"/>
          </a:p>
        </p:txBody>
      </p:sp>
      <p:pic>
        <p:nvPicPr>
          <p:cNvPr id="5122" name="Picture 2" descr="C:\Users\Pieromaria\Desktop\mano_su_libro__dipinto__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564904"/>
            <a:ext cx="3704506" cy="3704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</a:t>
            </a:r>
          </a:p>
          <a:p>
            <a:pPr algn="just">
              <a:buNone/>
            </a:pPr>
            <a:r>
              <a:rPr lang="it-IT" sz="2800" dirty="0" smtClean="0"/>
              <a:t>La conoscenza e la coscienza restano vincolate e ristrette se non si estendono, oltre i confini del visibile, verso il Tutto.</a:t>
            </a:r>
          </a:p>
          <a:p>
            <a:pPr algn="just">
              <a:buNone/>
            </a:pPr>
            <a:r>
              <a:rPr lang="it-IT" sz="2800" dirty="0" smtClean="0"/>
              <a:t>Quanto più vasta è la </a:t>
            </a:r>
            <a:r>
              <a:rPr lang="it-IT" sz="2800" dirty="0" smtClean="0"/>
              <a:t>coscienza, </a:t>
            </a:r>
            <a:r>
              <a:rPr lang="it-IT" sz="2800" dirty="0" smtClean="0"/>
              <a:t>tanto più vivida splende la sua luce in noi. Facciamo entrare la nostra coscienza </a:t>
            </a:r>
            <a:r>
              <a:rPr lang="it-IT" sz="2800" dirty="0" smtClean="0"/>
              <a:t>nell’Infinito.</a:t>
            </a: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Guardiamo oltre le frontiere della conoscenza terrena e </a:t>
            </a:r>
          </a:p>
          <a:p>
            <a:pPr algn="just">
              <a:buNone/>
            </a:pPr>
            <a:r>
              <a:rPr lang="it-IT" sz="2800" dirty="0" smtClean="0"/>
              <a:t>   cerchiamo granelli </a:t>
            </a:r>
          </a:p>
          <a:p>
            <a:pPr algn="just">
              <a:buNone/>
            </a:pPr>
            <a:r>
              <a:rPr lang="it-IT" sz="2800" dirty="0" smtClean="0"/>
              <a:t>   di comprensione </a:t>
            </a:r>
          </a:p>
          <a:p>
            <a:pPr algn="just">
              <a:buNone/>
            </a:pPr>
            <a:r>
              <a:rPr lang="it-IT" sz="2800" dirty="0" smtClean="0"/>
              <a:t>   cosmica.</a:t>
            </a:r>
            <a:endParaRPr lang="it-IT" sz="2800" dirty="0"/>
          </a:p>
        </p:txBody>
      </p:sp>
      <p:pic>
        <p:nvPicPr>
          <p:cNvPr id="6146" name="Picture 2" descr="C:\Users\Pieromaria\Desktop\13059046_lu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356992"/>
            <a:ext cx="4327376" cy="331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459432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it-IT" sz="2400" dirty="0" smtClean="0"/>
          </a:p>
          <a:p>
            <a:pPr algn="just">
              <a:buNone/>
            </a:pPr>
            <a:r>
              <a:rPr lang="it-IT" sz="2400" dirty="0" smtClean="0"/>
              <a:t>                                      Vale la pena di parlare dell’Infinito?</a:t>
            </a:r>
          </a:p>
          <a:p>
            <a:pPr algn="just">
              <a:buNone/>
            </a:pPr>
            <a:r>
              <a:rPr lang="it-IT" sz="2400" dirty="0" smtClean="0"/>
              <a:t>       L’Infinito, anche se  irraggiungibile e misterioso, ci accoglie in  sé e,     </a:t>
            </a:r>
          </a:p>
          <a:p>
            <a:pPr algn="just">
              <a:buNone/>
            </a:pPr>
            <a:r>
              <a:rPr lang="it-IT" sz="2400" dirty="0" smtClean="0"/>
              <a:t>        pertanto, ci costringe a pensare al rapporto che abbiamo con Lui.</a:t>
            </a:r>
            <a:endParaRPr lang="it-IT" sz="2400" dirty="0"/>
          </a:p>
        </p:txBody>
      </p:sp>
      <p:pic>
        <p:nvPicPr>
          <p:cNvPr id="2050" name="Picture 2" descr="C:\Users\Pieromaria\Desktop\galassia_collisione_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76872"/>
            <a:ext cx="8136904" cy="410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5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</a:t>
            </a:r>
          </a:p>
          <a:p>
            <a:pPr algn="just">
              <a:buNone/>
            </a:pPr>
            <a:r>
              <a:rPr lang="it-IT" sz="2800" dirty="0" smtClean="0"/>
              <a:t>    Lavoriamo affinché nascano i frutti nel nostro orto quotidiano, ma volgiamoci anche ai tesori nascosti in quel creato che, oggi, sta oltre i limiti della nostra comprensione. All’inizio simbolicamente, lasciando libera la fantasia! </a:t>
            </a:r>
          </a:p>
          <a:p>
            <a:pPr algn="just">
              <a:buNone/>
            </a:pPr>
            <a:r>
              <a:rPr lang="it-IT" sz="2800" dirty="0" smtClean="0"/>
              <a:t>    Nella vita giornaliera abituiamoci al pensiero che siamo inseriti  nell’Uni-verso, come in realtà </a:t>
            </a:r>
            <a:r>
              <a:rPr lang="it-IT" sz="2800" dirty="0" smtClean="0"/>
              <a:t>è.</a:t>
            </a: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    Come?</a:t>
            </a:r>
          </a:p>
          <a:p>
            <a:pPr algn="just">
              <a:buNone/>
            </a:pPr>
            <a:r>
              <a:rPr lang="it-IT" sz="2800" dirty="0" smtClean="0"/>
              <a:t>    Portando nella nostra mente,</a:t>
            </a:r>
          </a:p>
          <a:p>
            <a:pPr algn="just">
              <a:buNone/>
            </a:pPr>
            <a:r>
              <a:rPr lang="it-IT" sz="2800" dirty="0" smtClean="0"/>
              <a:t>    dei simboli che ce lo ricordino,</a:t>
            </a:r>
          </a:p>
          <a:p>
            <a:pPr algn="just">
              <a:buNone/>
            </a:pPr>
            <a:r>
              <a:rPr lang="it-IT" sz="2800" dirty="0" smtClean="0"/>
              <a:t>    o con fotografie. </a:t>
            </a:r>
            <a:endParaRPr lang="it-IT" sz="2800" dirty="0"/>
          </a:p>
        </p:txBody>
      </p:sp>
      <p:pic>
        <p:nvPicPr>
          <p:cNvPr id="7170" name="Picture 2" descr="C:\Users\Pieromaria\Desktop\Cofanetto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3933056"/>
            <a:ext cx="3707904" cy="2616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</a:t>
            </a:r>
          </a:p>
          <a:p>
            <a:pPr algn="just">
              <a:buNone/>
            </a:pPr>
            <a:r>
              <a:rPr lang="it-IT" sz="2800" dirty="0" smtClean="0"/>
              <a:t>Nubi, vento e pioggia irrigano il </a:t>
            </a:r>
            <a:r>
              <a:rPr lang="it-IT" sz="2800" dirty="0" smtClean="0"/>
              <a:t>Pianeta</a:t>
            </a:r>
            <a:r>
              <a:rPr lang="it-IT" sz="2800" dirty="0" smtClean="0"/>
              <a:t>; ma l’affermarsi delle</a:t>
            </a:r>
          </a:p>
          <a:p>
            <a:pPr algn="just">
              <a:buNone/>
            </a:pPr>
            <a:r>
              <a:rPr lang="it-IT" sz="2800" dirty="0" smtClean="0"/>
              <a:t>forze cosmiche non si può concepire come un semplice</a:t>
            </a:r>
          </a:p>
          <a:p>
            <a:pPr algn="just">
              <a:buNone/>
            </a:pPr>
            <a:r>
              <a:rPr lang="it-IT" sz="2800" dirty="0" smtClean="0"/>
              <a:t>fenomeno atmosferico o di corpi celesti. </a:t>
            </a:r>
          </a:p>
          <a:p>
            <a:pPr algn="just">
              <a:buNone/>
            </a:pP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Andiamo oltre con </a:t>
            </a:r>
          </a:p>
          <a:p>
            <a:pPr algn="just">
              <a:buNone/>
            </a:pPr>
            <a:r>
              <a:rPr lang="it-IT" sz="2800" dirty="0" smtClean="0"/>
              <a:t>riflessioni intuitive </a:t>
            </a:r>
          </a:p>
          <a:p>
            <a:pPr algn="just">
              <a:buNone/>
            </a:pPr>
            <a:r>
              <a:rPr lang="it-IT" sz="2800" dirty="0" smtClean="0"/>
              <a:t>sulle  energie </a:t>
            </a:r>
          </a:p>
          <a:p>
            <a:pPr algn="just">
              <a:buNone/>
            </a:pPr>
            <a:r>
              <a:rPr lang="it-IT" sz="2800" dirty="0" smtClean="0"/>
              <a:t>Cosmiche.</a:t>
            </a:r>
          </a:p>
          <a:p>
            <a:pPr algn="just">
              <a:buNone/>
            </a:pPr>
            <a:r>
              <a:rPr lang="it-IT" sz="2800" dirty="0" smtClean="0"/>
              <a:t>Tutto è energia sotto </a:t>
            </a:r>
          </a:p>
          <a:p>
            <a:pPr algn="just">
              <a:buNone/>
            </a:pPr>
            <a:r>
              <a:rPr lang="it-IT" sz="2800" dirty="0" smtClean="0"/>
              <a:t>diverse forme, </a:t>
            </a:r>
          </a:p>
          <a:p>
            <a:pPr algn="just">
              <a:buNone/>
            </a:pPr>
            <a:r>
              <a:rPr lang="it-IT" sz="2800" dirty="0" smtClean="0"/>
              <a:t>noi compresi!</a:t>
            </a:r>
            <a:endParaRPr lang="it-IT" sz="2800" dirty="0"/>
          </a:p>
        </p:txBody>
      </p:sp>
      <p:pic>
        <p:nvPicPr>
          <p:cNvPr id="8194" name="Picture 2" descr="C:\Users\Pieromaria\Desktop\Sun-Rain-Wind-Power-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2420888"/>
            <a:ext cx="5040559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760640"/>
          </a:xfrm>
        </p:spPr>
        <p:txBody>
          <a:bodyPr>
            <a:normAutofit/>
          </a:bodyPr>
          <a:lstStyle/>
          <a:p>
            <a:pPr algn="just"/>
            <a:r>
              <a:rPr lang="it-IT" sz="2800" dirty="0" smtClean="0"/>
              <a:t>Offriamo, dunque, attenzione al mistero dell’Infinito che porta in </a:t>
            </a:r>
            <a:r>
              <a:rPr lang="it-IT" sz="2800" dirty="0" smtClean="0"/>
              <a:t>sé </a:t>
            </a:r>
            <a:r>
              <a:rPr lang="it-IT" sz="2800" dirty="0" smtClean="0"/>
              <a:t>una mescolanza fra la creazione più elevata e la materia più </a:t>
            </a:r>
            <a:r>
              <a:rPr lang="it-IT" sz="2800" dirty="0" smtClean="0"/>
              <a:t>grossolana, </a:t>
            </a:r>
            <a:r>
              <a:rPr lang="it-IT" sz="2800" dirty="0" smtClean="0"/>
              <a:t>tutte forme di energia.</a:t>
            </a:r>
            <a:endParaRPr lang="it-IT" sz="2800" dirty="0"/>
          </a:p>
        </p:txBody>
      </p:sp>
      <p:pic>
        <p:nvPicPr>
          <p:cNvPr id="6146" name="Picture 2" descr="C:\Users\Pieromaria\Desktop\GalassieDiSeyfert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348880"/>
            <a:ext cx="4967208" cy="4149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t-IT" sz="2400" dirty="0" smtClean="0"/>
              <a:t>    Neppure il più umile oggetto è insignificante: tutti gli oggetti  sono come finestre attraverso le quali il nostro occhio può guardare nello stesso Infinito.</a:t>
            </a:r>
          </a:p>
          <a:p>
            <a:pPr>
              <a:buNone/>
            </a:pPr>
            <a:r>
              <a:rPr lang="it-IT" sz="2400" dirty="0" smtClean="0"/>
              <a:t>     </a:t>
            </a:r>
          </a:p>
          <a:p>
            <a:pPr>
              <a:buNone/>
            </a:pPr>
            <a:r>
              <a:rPr lang="it-IT" sz="2400" dirty="0" smtClean="0"/>
              <a:t>“</a:t>
            </a:r>
            <a:r>
              <a:rPr lang="it-IT" sz="2400" i="1" dirty="0" smtClean="0"/>
              <a:t>Vedere il Mondo in un granello di sabbia</a:t>
            </a:r>
          </a:p>
          <a:p>
            <a:pPr>
              <a:buNone/>
            </a:pPr>
            <a:r>
              <a:rPr lang="it-IT" sz="2400" i="1" dirty="0" smtClean="0"/>
              <a:t>      e il Cielo in un fiore selvatico</a:t>
            </a:r>
            <a:r>
              <a:rPr lang="it-IT" sz="2400" dirty="0" smtClean="0"/>
              <a:t>” (</a:t>
            </a:r>
            <a:r>
              <a:rPr lang="it-IT" sz="2400" dirty="0" err="1" smtClean="0"/>
              <a:t>W.Blake</a:t>
            </a:r>
            <a:r>
              <a:rPr lang="it-IT" sz="2400" dirty="0" smtClean="0"/>
              <a:t>)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Oppure     “Vedere l’Infinito nella Psicosintesi</a:t>
            </a:r>
          </a:p>
          <a:p>
            <a:pPr>
              <a:buNone/>
            </a:pPr>
            <a:r>
              <a:rPr lang="it-IT" sz="2400" dirty="0" smtClean="0"/>
              <a:t>                    e il Cielo nel nostro Sé”</a:t>
            </a:r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endParaRPr lang="it-IT" sz="2400" dirty="0" smtClean="0"/>
          </a:p>
          <a:p>
            <a:pPr>
              <a:buNone/>
            </a:pPr>
            <a:r>
              <a:rPr lang="it-IT" sz="2400" dirty="0" smtClean="0"/>
              <a:t>Congresso 2012</a:t>
            </a:r>
          </a:p>
          <a:p>
            <a:pPr>
              <a:buNone/>
            </a:pPr>
            <a:r>
              <a:rPr lang="it-IT" sz="2400" dirty="0" smtClean="0"/>
              <a:t>Roma</a:t>
            </a:r>
          </a:p>
        </p:txBody>
      </p:sp>
      <p:pic>
        <p:nvPicPr>
          <p:cNvPr id="1026" name="Picture 2" descr="C:\Users\Pieromaria\Desktop\DSCF01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149080"/>
            <a:ext cx="3672408" cy="23348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Riflettiamo, dunque, </a:t>
            </a:r>
            <a:r>
              <a:rPr lang="it-IT" sz="2800" dirty="0" smtClean="0"/>
              <a:t>sull’Infinito</a:t>
            </a:r>
            <a:r>
              <a:rPr lang="it-IT" sz="2800" dirty="0" smtClean="0"/>
              <a:t>, sforzandoci di contattare e approfondire le nostre intuizioni su questa realtà, anche se di scientifico non sappiamo</a:t>
            </a:r>
          </a:p>
          <a:p>
            <a:pPr algn="just">
              <a:buNone/>
            </a:pPr>
            <a:r>
              <a:rPr lang="it-IT" sz="2800" dirty="0" smtClean="0"/>
              <a:t>    pressoché nulla.</a:t>
            </a:r>
          </a:p>
          <a:p>
            <a:pPr algn="just">
              <a:buNone/>
            </a:pPr>
            <a:r>
              <a:rPr lang="it-IT" sz="2800" dirty="0" smtClean="0"/>
              <a:t> Meglio, siamo più liberi</a:t>
            </a:r>
          </a:p>
          <a:p>
            <a:pPr algn="just">
              <a:buNone/>
            </a:pPr>
            <a:r>
              <a:rPr lang="it-IT" sz="2800" dirty="0" smtClean="0"/>
              <a:t> di spaziare nelle energie</a:t>
            </a:r>
          </a:p>
          <a:p>
            <a:pPr algn="just">
              <a:buNone/>
            </a:pPr>
            <a:r>
              <a:rPr lang="it-IT" sz="2800" dirty="0" smtClean="0"/>
              <a:t> </a:t>
            </a:r>
            <a:r>
              <a:rPr lang="it-IT" sz="2800" dirty="0" smtClean="0"/>
              <a:t>con </a:t>
            </a:r>
            <a:r>
              <a:rPr lang="it-IT" sz="2800" dirty="0" smtClean="0"/>
              <a:t>nostre libere </a:t>
            </a:r>
          </a:p>
          <a:p>
            <a:pPr algn="just">
              <a:buNone/>
            </a:pPr>
            <a:r>
              <a:rPr lang="it-IT" sz="2800" dirty="0" smtClean="0"/>
              <a:t> intuizioni o fantasie.</a:t>
            </a:r>
            <a:endParaRPr lang="it-IT" sz="2800" dirty="0"/>
          </a:p>
        </p:txBody>
      </p:sp>
      <p:pic>
        <p:nvPicPr>
          <p:cNvPr id="3074" name="Picture 2" descr="C:\Users\Pieromaria\Desktop\galassia_collision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916832"/>
            <a:ext cx="4644008" cy="4365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0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Ricordando, come detto, che l’evoluzione del Tutto non è distinta da quella del singolo, sia esso un sasso, noi o una galassia. Possiamo immaginare il Tutto come  parte di una spirale in moto perpetuo </a:t>
            </a:r>
            <a:r>
              <a:rPr lang="it-IT" sz="2800" dirty="0" err="1" smtClean="0"/>
              <a:t>verso…</a:t>
            </a:r>
            <a:r>
              <a:rPr lang="it-IT" sz="2800" dirty="0" smtClean="0"/>
              <a:t>.</a:t>
            </a:r>
            <a:endParaRPr lang="it-IT" sz="2800" dirty="0"/>
          </a:p>
        </p:txBody>
      </p:sp>
      <p:pic>
        <p:nvPicPr>
          <p:cNvPr id="8194" name="Picture 2" descr="C:\Users\Pieromaria\Desktop\Fotolia_3712164_O_spira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299734" cy="4570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92D050"/>
          </a:solidFill>
        </p:spPr>
        <p:txBody>
          <a:bodyPr/>
          <a:lstStyle/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    Due simboli rappresentano l’Infinito e ciò che vi accade.</a:t>
            </a:r>
          </a:p>
          <a:p>
            <a:pPr algn="just">
              <a:buNone/>
            </a:pPr>
            <a:r>
              <a:rPr lang="it-IT" sz="2800" dirty="0" smtClean="0"/>
              <a:t>    Il serpente che si afferra la </a:t>
            </a:r>
            <a:r>
              <a:rPr lang="it-IT" sz="2800" dirty="0" smtClean="0"/>
              <a:t>coda </a:t>
            </a:r>
            <a:r>
              <a:rPr lang="it-IT" sz="2800" dirty="0" smtClean="0"/>
              <a:t>simboleggia il cerchio dei processi evolutivi; la spirale si applica, invece, con le sue volute al sentiero dell’ascesa.</a:t>
            </a:r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    </a:t>
            </a:r>
            <a:endParaRPr lang="it-IT" sz="2800" dirty="0"/>
          </a:p>
        </p:txBody>
      </p:sp>
      <p:pic>
        <p:nvPicPr>
          <p:cNvPr id="3074" name="Picture 2" descr="C:\Users\Pieromaria\Desktop\imagesCAVFVMU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2708920"/>
            <a:ext cx="4197245" cy="39610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</a:t>
            </a:r>
            <a:r>
              <a:rPr lang="it-IT" sz="2400" dirty="0" smtClean="0"/>
              <a:t>Tutto ciò che contribuisce al compiersi del progresso umano  nel lavoro, nelle relazioni, nella politica, nella psicologia, nelle scienze, e mantiene viva la catena evolutiva, collabora alla spirale dell’Infinito</a:t>
            </a:r>
          </a:p>
          <a:p>
            <a:pPr algn="just">
              <a:buNone/>
            </a:pPr>
            <a:r>
              <a:rPr lang="it-IT" sz="2400" dirty="0" smtClean="0"/>
              <a:t>    Tutte le entità, visibili e invisibili, sono in mutua relazione. Tutte reciprocamente si attirano e tutto si riflette nell’oceano insondabile della creatività.</a:t>
            </a:r>
            <a:endParaRPr lang="it-IT" sz="2400" dirty="0"/>
          </a:p>
        </p:txBody>
      </p:sp>
      <p:pic>
        <p:nvPicPr>
          <p:cNvPr id="4098" name="Picture 2" descr="C:\Users\Pieromaria\Desktop\Mappa circolare mond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924944"/>
            <a:ext cx="3769948" cy="3667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Solo quando avremo imparato a percepire questa spirale, anziché starcene contenti delle nostre abitudini e delle nostre idee, solo allora con le nostre fatiche e con l’impegno delle nostre energie psichiche, aiuteremo veramente noi stessi.</a:t>
            </a:r>
          </a:p>
          <a:p>
            <a:pPr algn="just">
              <a:buNone/>
            </a:pPr>
            <a:r>
              <a:rPr lang="it-IT" sz="2800" dirty="0" smtClean="0"/>
              <a:t>    Cominciamo con il dar prova di non restare indifferenti alla </a:t>
            </a:r>
            <a:r>
              <a:rPr lang="it-IT" sz="2800" i="1" dirty="0" smtClean="0"/>
              <a:t>Fonte Infinita </a:t>
            </a:r>
          </a:p>
          <a:p>
            <a:pPr algn="just">
              <a:buNone/>
            </a:pPr>
            <a:r>
              <a:rPr lang="it-IT" sz="2800" dirty="0" smtClean="0"/>
              <a:t>    che ci nutre, e nutre  tutto ciò </a:t>
            </a:r>
          </a:p>
          <a:p>
            <a:pPr algn="just">
              <a:buNone/>
            </a:pPr>
            <a:r>
              <a:rPr lang="it-IT" sz="2800" dirty="0" smtClean="0"/>
              <a:t>    che esiste.</a:t>
            </a:r>
            <a:endParaRPr lang="it-IT" sz="2800" dirty="0"/>
          </a:p>
        </p:txBody>
      </p:sp>
      <p:pic>
        <p:nvPicPr>
          <p:cNvPr id="1027" name="Picture 3" descr="C:\Users\Pieromaria\Desktop\antigone-font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212976"/>
            <a:ext cx="2528324" cy="3365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    La Forza della Vita pulsa e scorre nell’uomo e in tutto ciò che lo circonda. 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L’Essenza Vitale del </a:t>
            </a:r>
          </a:p>
          <a:p>
            <a:pPr>
              <a:buNone/>
            </a:pPr>
            <a:r>
              <a:rPr lang="it-IT" sz="2800" dirty="0" smtClean="0"/>
              <a:t>cosmo connette </a:t>
            </a:r>
          </a:p>
          <a:p>
            <a:pPr>
              <a:buNone/>
            </a:pPr>
            <a:r>
              <a:rPr lang="it-IT" sz="2800" dirty="0" smtClean="0"/>
              <a:t>ogni cosa.</a:t>
            </a:r>
            <a:endParaRPr lang="it-IT" sz="2800" dirty="0"/>
          </a:p>
        </p:txBody>
      </p:sp>
      <p:pic>
        <p:nvPicPr>
          <p:cNvPr id="16386" name="Picture 2" descr="C:\Users\Pieromaria\Desktop\canto_del_canarino_1b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6500" y="2060848"/>
            <a:ext cx="5397500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7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it-IT" dirty="0" smtClean="0"/>
              <a:t>    </a:t>
            </a:r>
          </a:p>
          <a:p>
            <a:pPr algn="just">
              <a:buNone/>
            </a:pPr>
            <a:r>
              <a:rPr lang="it-IT" sz="2400" dirty="0" smtClean="0"/>
              <a:t>     Se anche non lo comprendiamo e poco sappiamo di Lui, pure  vi siamo immersi, e quindi merita adeguata attenzione e riflessione. Come altrimenti inserire nella giusta dimensione il  nostro esistere e le nostre azioni?</a:t>
            </a:r>
          </a:p>
          <a:p>
            <a:pPr algn="just">
              <a:buNone/>
            </a:pPr>
            <a:r>
              <a:rPr lang="it-IT" sz="2400" dirty="0" smtClean="0"/>
              <a:t>                      L’infinito restituisce reali dimensioni alle nostre pene </a:t>
            </a:r>
          </a:p>
          <a:p>
            <a:pPr algn="just">
              <a:buNone/>
            </a:pPr>
            <a:r>
              <a:rPr lang="it-IT" sz="2400" dirty="0" smtClean="0"/>
              <a:t>                                                   e ai nostri trionfi.</a:t>
            </a:r>
            <a:endParaRPr lang="it-IT" dirty="0"/>
          </a:p>
        </p:txBody>
      </p:sp>
      <p:pic>
        <p:nvPicPr>
          <p:cNvPr id="1026" name="Picture 2" descr="C:\Users\Pieromaria\Desktop\infinit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56992"/>
            <a:ext cx="6553851" cy="3212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>
              <a:lumMod val="65000"/>
              <a:lumOff val="35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    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     Il Cosmo è una cosa </a:t>
            </a:r>
            <a:r>
              <a:rPr lang="it-IT" sz="2800" dirty="0" err="1" smtClean="0"/>
              <a:t>sola…</a:t>
            </a:r>
            <a:r>
              <a:rPr lang="it-IT" sz="2800" dirty="0" smtClean="0"/>
              <a:t> e la più bella aspirazione dell’uomo è esserne parte. </a:t>
            </a:r>
          </a:p>
          <a:p>
            <a:pPr>
              <a:buNone/>
            </a:pPr>
            <a:r>
              <a:rPr lang="it-IT" sz="2800" dirty="0" smtClean="0"/>
              <a:t>                              Non </a:t>
            </a:r>
            <a:r>
              <a:rPr lang="it-IT" sz="2800" dirty="0" smtClean="0"/>
              <a:t>separarsi, </a:t>
            </a:r>
            <a:r>
              <a:rPr lang="it-IT" sz="2800" dirty="0" smtClean="0"/>
              <a:t>ma unirsi al Tutto.</a:t>
            </a:r>
            <a:endParaRPr lang="it-IT" sz="2800" dirty="0"/>
          </a:p>
        </p:txBody>
      </p:sp>
      <p:pic>
        <p:nvPicPr>
          <p:cNvPr id="1026" name="Picture 2" descr="C:\Users\Pieromaria\Desktop\trismegistus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780928"/>
            <a:ext cx="4523904" cy="3573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it-IT" sz="2800" dirty="0" smtClean="0"/>
              <a:t>     </a:t>
            </a:r>
          </a:p>
          <a:p>
            <a:pPr>
              <a:buNone/>
            </a:pPr>
            <a:r>
              <a:rPr lang="it-IT" sz="2800" dirty="0" smtClean="0"/>
              <a:t>   Le stelle sono illuminate </a:t>
            </a:r>
            <a:r>
              <a:rPr lang="it-IT" sz="2800" dirty="0" smtClean="0"/>
              <a:t>perché </a:t>
            </a:r>
            <a:r>
              <a:rPr lang="it-IT" sz="2800" dirty="0" smtClean="0"/>
              <a:t>ognuno possa un giorno</a:t>
            </a:r>
          </a:p>
          <a:p>
            <a:pPr>
              <a:buNone/>
            </a:pPr>
            <a:r>
              <a:rPr lang="it-IT" sz="2800" dirty="0" smtClean="0"/>
              <a:t>   trovare la sua.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sz="2400" dirty="0" smtClean="0"/>
              <a:t>Antoine de Saint </a:t>
            </a:r>
            <a:r>
              <a:rPr lang="it-IT" sz="2400" dirty="0" err="1" smtClean="0"/>
              <a:t>Exupéry</a:t>
            </a:r>
            <a:r>
              <a:rPr lang="it-IT" sz="2400" dirty="0" smtClean="0"/>
              <a:t>)</a:t>
            </a:r>
          </a:p>
          <a:p>
            <a:endParaRPr lang="it-IT" dirty="0"/>
          </a:p>
        </p:txBody>
      </p:sp>
      <p:pic>
        <p:nvPicPr>
          <p:cNvPr id="4098" name="Picture 2" descr="C:\Users\Pieromaria\Desktop\immagini-stelle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2564904"/>
            <a:ext cx="7123161" cy="39562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L’attività creativa dell’Infinito assicura una ragion d’essere anche al più minuscolo dei vermi. Tutto nel cosmo si crea con uno scopo </a:t>
            </a:r>
            <a:r>
              <a:rPr lang="it-IT" sz="2800" dirty="0" smtClean="0"/>
              <a:t>e, </a:t>
            </a:r>
            <a:r>
              <a:rPr lang="it-IT" sz="2800" dirty="0" smtClean="0"/>
              <a:t>come siamo correlati agli esseri inferiori, così siamo </a:t>
            </a:r>
            <a:r>
              <a:rPr lang="it-IT" sz="2800" dirty="0" smtClean="0"/>
              <a:t>connessi </a:t>
            </a:r>
            <a:r>
              <a:rPr lang="it-IT" sz="2800" dirty="0" smtClean="0"/>
              <a:t>alle sfere superiori.</a:t>
            </a:r>
          </a:p>
          <a:p>
            <a:pPr algn="just">
              <a:buNone/>
            </a:pPr>
            <a:r>
              <a:rPr lang="it-IT" sz="2800" dirty="0" smtClean="0"/>
              <a:t>    L’alto e il basso in noi si uniscono</a:t>
            </a:r>
          </a:p>
          <a:p>
            <a:pPr algn="just">
              <a:buNone/>
            </a:pPr>
            <a:r>
              <a:rPr lang="it-IT" sz="2800" dirty="0" smtClean="0"/>
              <a:t>    e si  contattano per procedere </a:t>
            </a:r>
          </a:p>
          <a:p>
            <a:pPr algn="just">
              <a:buNone/>
            </a:pPr>
            <a:r>
              <a:rPr lang="it-IT" sz="2800" dirty="0" smtClean="0"/>
              <a:t>    nella loro evoluzione.</a:t>
            </a:r>
            <a:endParaRPr lang="it-IT" sz="2800" dirty="0"/>
          </a:p>
        </p:txBody>
      </p:sp>
      <p:pic>
        <p:nvPicPr>
          <p:cNvPr id="2050" name="Picture 2" descr="C:\Users\Pieromaria\Desktop\Ovoid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5250" y="2759075"/>
            <a:ext cx="2305050" cy="3408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9552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Chiunque ammette l’azione della forza di gravità su una mela, ma la comprensione dell’attrazione magnetica dell’Infinito su di noi viene sommersa dall’indifferenza</a:t>
            </a:r>
            <a:r>
              <a:rPr lang="it-IT" sz="2800" dirty="0" smtClean="0"/>
              <a:t>. </a:t>
            </a:r>
            <a:r>
              <a:rPr lang="it-IT" sz="2800" dirty="0" smtClean="0"/>
              <a:t>Il principio di causa-effetto, cioè la legge di concatenazione dell’Universo, vale anche per lo stesso legame con </a:t>
            </a:r>
            <a:r>
              <a:rPr lang="it-IT" sz="2800" dirty="0" smtClean="0"/>
              <a:t>l’Infinito.</a:t>
            </a: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    </a:t>
            </a:r>
          </a:p>
          <a:p>
            <a:pPr>
              <a:buNone/>
            </a:pPr>
            <a:r>
              <a:rPr lang="it-IT" sz="2800" dirty="0" smtClean="0"/>
              <a:t>    Per volere del cosmo tutte </a:t>
            </a:r>
          </a:p>
          <a:p>
            <a:pPr>
              <a:buNone/>
            </a:pPr>
            <a:r>
              <a:rPr lang="it-IT" sz="2800" dirty="0" smtClean="0"/>
              <a:t>    le cose si attraggono.            </a:t>
            </a:r>
          </a:p>
          <a:p>
            <a:pPr>
              <a:buNone/>
            </a:pPr>
            <a:r>
              <a:rPr lang="it-IT" sz="2800" dirty="0" smtClean="0"/>
              <a:t>   Tutto tende a una creazione </a:t>
            </a:r>
          </a:p>
          <a:p>
            <a:pPr>
              <a:buNone/>
            </a:pPr>
            <a:r>
              <a:rPr lang="it-IT" sz="2800" dirty="0" smtClean="0"/>
              <a:t>    reciproca.</a:t>
            </a:r>
            <a:endParaRPr lang="it-IT" sz="2800" dirty="0"/>
          </a:p>
        </p:txBody>
      </p:sp>
      <p:pic>
        <p:nvPicPr>
          <p:cNvPr id="5122" name="Picture 2" descr="C:\Users\Pieromaria\Desktop\mel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068960"/>
            <a:ext cx="3238500" cy="3289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sz="2800" dirty="0" smtClean="0"/>
              <a:t>   </a:t>
            </a:r>
          </a:p>
          <a:p>
            <a:pPr>
              <a:buNone/>
            </a:pPr>
            <a:r>
              <a:rPr lang="it-IT" sz="2800" dirty="0" smtClean="0"/>
              <a:t>        Noi rispondiamo delle nostre azioni, dei nostri pensieri, </a:t>
            </a:r>
          </a:p>
          <a:p>
            <a:pPr>
              <a:buNone/>
            </a:pPr>
            <a:r>
              <a:rPr lang="it-IT" sz="2800" dirty="0" smtClean="0"/>
              <a:t>                   non solo a noi stessi ma al Cosmo intero.</a:t>
            </a:r>
            <a:endParaRPr lang="it-IT" sz="2800" dirty="0"/>
          </a:p>
        </p:txBody>
      </p:sp>
      <p:pic>
        <p:nvPicPr>
          <p:cNvPr id="6146" name="Picture 2" descr="C:\Users\Pieromaria\Desktop\fotoblog47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1920" y="2348880"/>
            <a:ext cx="4608512" cy="42923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</a:t>
            </a:r>
          </a:p>
          <a:p>
            <a:pPr algn="just">
              <a:buNone/>
            </a:pP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   Credere che tutto sia illusorio e destinato a dissolversi, finisce per limitare l’espressione di noi stessi e il nostro</a:t>
            </a:r>
          </a:p>
          <a:p>
            <a:pPr algn="just">
              <a:buNone/>
            </a:pPr>
            <a:r>
              <a:rPr lang="it-IT" sz="2800" dirty="0" smtClean="0"/>
              <a:t>    impegno </a:t>
            </a:r>
          </a:p>
          <a:p>
            <a:pPr algn="just">
              <a:buNone/>
            </a:pPr>
            <a:r>
              <a:rPr lang="it-IT" sz="2800" dirty="0" smtClean="0"/>
              <a:t>    esistenziale.</a:t>
            </a:r>
            <a:endParaRPr lang="it-IT" sz="2800" dirty="0"/>
          </a:p>
        </p:txBody>
      </p:sp>
      <p:pic>
        <p:nvPicPr>
          <p:cNvPr id="14338" name="Picture 2" descr="C:\Users\Pieromaria\Desktop\illusion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7849" y="2420888"/>
            <a:ext cx="5556110" cy="41670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002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50000"/>
            </a:schemeClr>
          </a:solidFill>
        </p:spPr>
        <p:txBody>
          <a:bodyPr/>
          <a:lstStyle/>
          <a:p>
            <a:pPr>
              <a:buNone/>
            </a:pPr>
            <a:r>
              <a:rPr lang="it-IT" sz="2800" dirty="0" smtClean="0"/>
              <a:t>    Fabbrica troppo in basso chi fabbrica al di sotto delle stelle.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sz="2400" dirty="0" smtClean="0"/>
              <a:t>Edward Young</a:t>
            </a:r>
            <a:r>
              <a:rPr lang="it-IT" dirty="0" smtClean="0"/>
              <a:t>) 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  Ben altri panorami</a:t>
            </a:r>
          </a:p>
          <a:p>
            <a:pPr>
              <a:buNone/>
            </a:pPr>
            <a:r>
              <a:rPr lang="it-IT" sz="2800" dirty="0" smtClean="0"/>
              <a:t>  </a:t>
            </a:r>
            <a:r>
              <a:rPr lang="it-IT" sz="2800" dirty="0" smtClean="0"/>
              <a:t>si </a:t>
            </a:r>
            <a:r>
              <a:rPr lang="it-IT" sz="2800" dirty="0" smtClean="0"/>
              <a:t>possono </a:t>
            </a:r>
            <a:r>
              <a:rPr lang="it-IT" sz="2800" dirty="0" smtClean="0"/>
              <a:t>vedere.</a:t>
            </a:r>
            <a:endParaRPr lang="it-IT" sz="2800" dirty="0"/>
          </a:p>
        </p:txBody>
      </p:sp>
      <p:pic>
        <p:nvPicPr>
          <p:cNvPr id="3074" name="Picture 2" descr="C:\Users\Pieromaria\Desktop\scantinato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2132856"/>
            <a:ext cx="4678437" cy="42561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</a:t>
            </a:r>
          </a:p>
          <a:p>
            <a:pPr algn="just">
              <a:buNone/>
            </a:pPr>
            <a:r>
              <a:rPr lang="it-IT" sz="2800" dirty="0" smtClean="0"/>
              <a:t>   Tutte le azioni umane, in quanto elementi che avvengono nel cosmo, sono parte dell’unità-Cosmo</a:t>
            </a:r>
          </a:p>
          <a:p>
            <a:pPr algn="just">
              <a:buNone/>
            </a:pPr>
            <a:r>
              <a:rPr lang="it-IT" sz="2800" dirty="0" smtClean="0"/>
              <a:t>     e, quindi, un nostro agire errato turba l’equilibrio dell’universo. Il granello di sabbia e la montagna hanno entrambi un compito preciso e indispensabile </a:t>
            </a:r>
          </a:p>
          <a:p>
            <a:pPr algn="just">
              <a:buNone/>
            </a:pPr>
            <a:r>
              <a:rPr lang="it-IT" sz="2800" dirty="0" smtClean="0"/>
              <a:t>    da svolgere ed è loro</a:t>
            </a:r>
          </a:p>
          <a:p>
            <a:pPr algn="just">
              <a:buNone/>
            </a:pPr>
            <a:r>
              <a:rPr lang="it-IT" sz="2800" dirty="0" smtClean="0"/>
              <a:t>    </a:t>
            </a:r>
            <a:r>
              <a:rPr lang="it-IT" sz="2800" dirty="0" smtClean="0"/>
              <a:t>richiesto </a:t>
            </a:r>
            <a:r>
              <a:rPr lang="it-IT" sz="2800" dirty="0" smtClean="0"/>
              <a:t>di svolgerlo.</a:t>
            </a:r>
          </a:p>
          <a:p>
            <a:pPr algn="just">
              <a:buNone/>
            </a:pP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   Importanza dell’individuare</a:t>
            </a:r>
          </a:p>
          <a:p>
            <a:pPr algn="just">
              <a:buNone/>
            </a:pPr>
            <a:r>
              <a:rPr lang="it-IT" sz="2800" dirty="0" smtClean="0"/>
              <a:t>   il nostro compito.</a:t>
            </a:r>
            <a:endParaRPr lang="it-IT" sz="2800" dirty="0"/>
          </a:p>
        </p:txBody>
      </p:sp>
      <p:pic>
        <p:nvPicPr>
          <p:cNvPr id="10242" name="Picture 2" descr="C:\Users\Pieromaria\Desktop\esseri_viventi125233929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0791" y="3140968"/>
            <a:ext cx="4523209" cy="35100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</a:t>
            </a:r>
          </a:p>
          <a:p>
            <a:pPr algn="just">
              <a:buNone/>
            </a:pPr>
            <a:r>
              <a:rPr lang="it-IT" sz="2800" dirty="0" smtClean="0"/>
              <a:t>    La trottola che gira attorno al proprio asse, simboleggia il destino dell’uomo dissociatosi dall’Infinito e dal moto eterno. Anche se non riconosciamo esattamente il nostro ruolo nel Piano dell’Infinito, è nostro compito ricercarlo.</a:t>
            </a:r>
          </a:p>
          <a:p>
            <a:pPr algn="just">
              <a:buNone/>
            </a:pPr>
            <a:r>
              <a:rPr lang="it-IT" sz="2800" dirty="0" smtClean="0"/>
              <a:t>     </a:t>
            </a:r>
          </a:p>
          <a:p>
            <a:pPr algn="just">
              <a:buNone/>
            </a:pPr>
            <a:r>
              <a:rPr lang="it-IT" sz="2800" dirty="0" smtClean="0"/>
              <a:t>     Ricercarlo è già attuarlo.</a:t>
            </a:r>
            <a:endParaRPr lang="it-IT" sz="2800" dirty="0"/>
          </a:p>
        </p:txBody>
      </p:sp>
      <p:pic>
        <p:nvPicPr>
          <p:cNvPr id="14338" name="Picture 2" descr="C:\Users\Pieromaria\Desktop\Trottol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825750"/>
            <a:ext cx="3657600" cy="4032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7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it-IT" dirty="0" smtClean="0"/>
              <a:t>    </a:t>
            </a:r>
          </a:p>
          <a:p>
            <a:pPr algn="just">
              <a:buNone/>
            </a:pPr>
            <a:endParaRPr lang="it-IT" dirty="0" smtClean="0"/>
          </a:p>
          <a:p>
            <a:pPr algn="just">
              <a:buNone/>
            </a:pPr>
            <a:r>
              <a:rPr lang="it-IT" dirty="0" smtClean="0"/>
              <a:t>    </a:t>
            </a:r>
            <a:r>
              <a:rPr lang="it-IT" sz="2800" dirty="0" smtClean="0"/>
              <a:t>Chi è attratto solo dalla vita ordinaria, per difetto di contenimento, non riesce ad Esistere; sopravvive proiettato nel Nulla.</a:t>
            </a:r>
          </a:p>
          <a:p>
            <a:pPr>
              <a:buNone/>
            </a:pPr>
            <a:r>
              <a:rPr lang="it-IT" sz="2800" dirty="0" smtClean="0"/>
              <a:t>    </a:t>
            </a:r>
          </a:p>
          <a:p>
            <a:pPr>
              <a:buNone/>
            </a:pPr>
            <a:r>
              <a:rPr lang="it-IT" sz="2800" dirty="0" smtClean="0"/>
              <a:t>    Gira su stesso.</a:t>
            </a:r>
          </a:p>
          <a:p>
            <a:endParaRPr lang="it-IT" dirty="0"/>
          </a:p>
        </p:txBody>
      </p:sp>
      <p:pic>
        <p:nvPicPr>
          <p:cNvPr id="1026" name="Picture 2" descr="C:\Users\Pieromaria\Desktop\Il-Nulla-e-cio-che-non-puo-nemmeno-essere-pensat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780928"/>
            <a:ext cx="5724129" cy="3812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    Il tema dell’Infinito </a:t>
            </a:r>
            <a:r>
              <a:rPr lang="it-IT" sz="2800" dirty="0" smtClean="0"/>
              <a:t>è</a:t>
            </a:r>
            <a:r>
              <a:rPr lang="it-IT" sz="2800" dirty="0" smtClean="0"/>
              <a:t>, altresì, presente nel sottotitolo del  </a:t>
            </a:r>
            <a:r>
              <a:rPr lang="it-IT" dirty="0" smtClean="0"/>
              <a:t>      Congresso </a:t>
            </a:r>
            <a:r>
              <a:rPr lang="it-IT" dirty="0" smtClean="0"/>
              <a:t>Internazionale </a:t>
            </a:r>
            <a:r>
              <a:rPr lang="it-IT" dirty="0" smtClean="0"/>
              <a:t>di Roma 2012.</a:t>
            </a:r>
          </a:p>
          <a:p>
            <a:pPr>
              <a:buNone/>
            </a:pPr>
            <a:r>
              <a:rPr lang="it-IT" dirty="0" smtClean="0"/>
              <a:t>                 “</a:t>
            </a:r>
            <a:r>
              <a:rPr lang="it-IT" sz="2800" i="1" dirty="0" smtClean="0"/>
              <a:t>Tenere l’Infinito nel cavo della mano</a:t>
            </a:r>
            <a:r>
              <a:rPr lang="it-IT" i="1" dirty="0" smtClean="0"/>
              <a:t>”</a:t>
            </a:r>
          </a:p>
          <a:p>
            <a:pPr>
              <a:buNone/>
            </a:pPr>
            <a:r>
              <a:rPr lang="it-IT" i="1" dirty="0" smtClean="0"/>
              <a:t>                   </a:t>
            </a:r>
            <a:r>
              <a:rPr lang="it-IT" dirty="0" smtClean="0"/>
              <a:t>(</a:t>
            </a:r>
            <a:r>
              <a:rPr lang="it-IT" sz="2800" dirty="0" err="1" smtClean="0"/>
              <a:t>W.Blake</a:t>
            </a:r>
            <a:r>
              <a:rPr lang="it-IT" dirty="0" smtClean="0"/>
              <a:t>)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Avventuriamoci, dunque, nell’Infinito o, meglio, accogliamo l’Infinito in noi</a:t>
            </a:r>
          </a:p>
          <a:p>
            <a:pPr>
              <a:buNone/>
            </a:pPr>
            <a:endParaRPr lang="it-IT" dirty="0"/>
          </a:p>
        </p:txBody>
      </p:sp>
      <p:pic>
        <p:nvPicPr>
          <p:cNvPr id="1026" name="Picture 2" descr="C:\Users\Pieromaria\Desktop\sole_man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2564904"/>
            <a:ext cx="3528392" cy="2784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it-IT" dirty="0" smtClean="0"/>
              <a:t> </a:t>
            </a:r>
          </a:p>
          <a:p>
            <a:pPr algn="just">
              <a:buNone/>
            </a:pPr>
            <a:r>
              <a:rPr lang="it-IT" dirty="0" smtClean="0"/>
              <a:t>    A che serve una coscienza che conduce a una porta chiusa con su scritto:  </a:t>
            </a:r>
            <a:r>
              <a:rPr lang="it-IT" dirty="0" smtClean="0"/>
              <a:t>“altro </a:t>
            </a:r>
            <a:r>
              <a:rPr lang="it-IT" dirty="0" smtClean="0"/>
              <a:t>non si sa”?</a:t>
            </a:r>
          </a:p>
          <a:p>
            <a:pPr algn="just">
              <a:buNone/>
            </a:pPr>
            <a:r>
              <a:rPr lang="it-IT" dirty="0" smtClean="0"/>
              <a:t>    La limitazione della conoscenza è la morte del nostro animo.</a:t>
            </a:r>
            <a:endParaRPr lang="it-IT" dirty="0"/>
          </a:p>
        </p:txBody>
      </p:sp>
      <p:pic>
        <p:nvPicPr>
          <p:cNvPr id="2050" name="Picture 2" descr="C:\Users\Pieromaria\Desktop\Chiavistell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996952"/>
            <a:ext cx="4576564" cy="34324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8229600" cy="24340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1261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Chi sa accedere agli spazi infiniti, vede quanto sia limitato il </a:t>
            </a:r>
            <a:r>
              <a:rPr lang="it-IT" sz="2800" dirty="0" smtClean="0"/>
              <a:t>Pianeta, </a:t>
            </a:r>
            <a:r>
              <a:rPr lang="it-IT" sz="2800" dirty="0" smtClean="0"/>
              <a:t>che è un semplice ospizio per quelli secondo cui tutta la realtà si limita al breve sentiero della vita </a:t>
            </a:r>
            <a:r>
              <a:rPr lang="it-IT" sz="2800" dirty="0" err="1" smtClean="0"/>
              <a:t>terrena…</a:t>
            </a:r>
            <a:r>
              <a:rPr lang="it-IT" sz="2800" dirty="0" smtClean="0"/>
              <a:t> che lì termina. </a:t>
            </a:r>
          </a:p>
          <a:p>
            <a:pPr algn="just">
              <a:buNone/>
            </a:pPr>
            <a:r>
              <a:rPr lang="it-IT" sz="2800" dirty="0" smtClean="0"/>
              <a:t>    </a:t>
            </a:r>
          </a:p>
          <a:p>
            <a:endParaRPr lang="it-IT" dirty="0"/>
          </a:p>
        </p:txBody>
      </p:sp>
      <p:pic>
        <p:nvPicPr>
          <p:cNvPr id="10242" name="Picture 2" descr="C:\Users\Pieromaria\Desktop\1199062559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564904"/>
            <a:ext cx="7036974" cy="40050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0000"/>
          </a:solidFill>
        </p:spPr>
        <p:txBody>
          <a:bodyPr/>
          <a:lstStyle/>
          <a:p>
            <a:pPr>
              <a:buNone/>
            </a:pPr>
            <a:r>
              <a:rPr lang="it-IT" dirty="0" smtClean="0"/>
              <a:t>    </a:t>
            </a:r>
          </a:p>
          <a:p>
            <a:pPr>
              <a:buNone/>
            </a:pPr>
            <a:r>
              <a:rPr lang="it-IT" dirty="0" smtClean="0"/>
              <a:t>    Nulla viene inghiottito nel creato; semplicemente si rifonde in una nuova formula. Ciò che si chiama morte è l’aprirsi di possibilità e di nuove azioni.</a:t>
            </a:r>
          </a:p>
          <a:p>
            <a:pPr>
              <a:buNone/>
            </a:pPr>
            <a:r>
              <a:rPr lang="it-IT" dirty="0" smtClean="0"/>
              <a:t>    Nulla si perde nell’Infinito.</a:t>
            </a:r>
          </a:p>
          <a:p>
            <a:pPr>
              <a:buNone/>
            </a:pPr>
            <a:r>
              <a:rPr lang="it-IT" dirty="0" smtClean="0"/>
              <a:t>    </a:t>
            </a:r>
          </a:p>
          <a:p>
            <a:pPr>
              <a:buNone/>
            </a:pPr>
            <a:r>
              <a:rPr lang="it-IT" dirty="0" smtClean="0"/>
              <a:t>    La fenice rinasce.</a:t>
            </a:r>
            <a:endParaRPr lang="it-IT" dirty="0"/>
          </a:p>
        </p:txBody>
      </p:sp>
      <p:pic>
        <p:nvPicPr>
          <p:cNvPr id="16387" name="Picture 3" descr="C:\Users\Pieromaria\Desktop\feni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1149" y="2276872"/>
            <a:ext cx="3622851" cy="41534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rgbClr val="FFC000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    </a:t>
            </a:r>
          </a:p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    Nella morte di un uomo, nel carbonizzarsi di un albero, nell’evaporare dell’acqua, tutto ritorna al proprio seme originario. </a:t>
            </a:r>
          </a:p>
          <a:p>
            <a:pPr>
              <a:buNone/>
            </a:pPr>
            <a:r>
              <a:rPr lang="it-IT" sz="2800" dirty="0" smtClean="0"/>
              <a:t>    Cerchiamo dunque la vera origine di tutte le cose:</a:t>
            </a:r>
          </a:p>
          <a:p>
            <a:pPr>
              <a:buNone/>
            </a:pPr>
            <a:r>
              <a:rPr lang="it-IT" sz="2800" dirty="0" smtClean="0"/>
              <a:t>    il nostro Seme Originario!</a:t>
            </a:r>
            <a:endParaRPr lang="it-IT" sz="2800" dirty="0"/>
          </a:p>
        </p:txBody>
      </p:sp>
      <p:pic>
        <p:nvPicPr>
          <p:cNvPr id="15362" name="Picture 2" descr="C:\Users\Pieromaria\Desktop\fuoc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284984"/>
            <a:ext cx="3917890" cy="3240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55576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692696"/>
            <a:ext cx="8229600" cy="4237931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 I casi sono due: o cerchiamo di collaborare con  la spirale evolutiva cosmica, per quello che riusciamo ad intuire, o verremo inghiottiti dal rinnovamento.</a:t>
            </a:r>
            <a:endParaRPr lang="it-IT" sz="2800" dirty="0"/>
          </a:p>
        </p:txBody>
      </p:sp>
      <p:pic>
        <p:nvPicPr>
          <p:cNvPr id="11266" name="Picture 2" descr="C:\Users\Pieromaria\Desktop\maelstrom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924944"/>
            <a:ext cx="6351795" cy="37966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</a:t>
            </a:r>
          </a:p>
          <a:p>
            <a:pPr algn="just">
              <a:buNone/>
            </a:pPr>
            <a:r>
              <a:rPr lang="it-IT" sz="2800" dirty="0" smtClean="0"/>
              <a:t>    Per ora, forse, l’idea del Sé la intendiamo solo in maniera relativa, </a:t>
            </a:r>
            <a:r>
              <a:rPr lang="it-IT" sz="2800" dirty="0" smtClean="0"/>
              <a:t>e </a:t>
            </a:r>
            <a:r>
              <a:rPr lang="it-IT" sz="2800" dirty="0" smtClean="0"/>
              <a:t>attribuiamo all’inconscio o al subconscio tutte quelle nostre manifestazioni che non capiamo. </a:t>
            </a:r>
          </a:p>
          <a:p>
            <a:pPr>
              <a:buNone/>
            </a:pPr>
            <a:r>
              <a:rPr lang="it-IT" sz="2800" dirty="0" smtClean="0"/>
              <a:t>    Riflettiamo come inserire il significato di noi stessi nell’Infinito per sollevarci sopra il gorgo della</a:t>
            </a:r>
          </a:p>
          <a:p>
            <a:pPr>
              <a:buNone/>
            </a:pPr>
            <a:r>
              <a:rPr lang="it-IT" sz="2800" dirty="0" smtClean="0"/>
              <a:t>    </a:t>
            </a:r>
            <a:r>
              <a:rPr lang="it-IT" sz="2800" dirty="0" smtClean="0"/>
              <a:t>incredulità.</a:t>
            </a:r>
            <a:endParaRPr lang="it-IT" sz="2800" dirty="0"/>
          </a:p>
        </p:txBody>
      </p:sp>
      <p:pic>
        <p:nvPicPr>
          <p:cNvPr id="18434" name="Picture 2" descr="C:\Users\Pieromaria\Desktop\maelstrom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2381" y="2924944"/>
            <a:ext cx="6163547" cy="3623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it-IT" dirty="0" smtClean="0"/>
              <a:t>    </a:t>
            </a:r>
          </a:p>
          <a:p>
            <a:pPr algn="just">
              <a:buNone/>
            </a:pPr>
            <a:r>
              <a:rPr lang="it-IT" sz="2800" dirty="0" smtClean="0"/>
              <a:t>     L’Infinito, nonostante il nostro scetticismo o il nostro dubbio, ci chiama. </a:t>
            </a:r>
          </a:p>
          <a:p>
            <a:pPr algn="just">
              <a:buNone/>
            </a:pPr>
            <a:r>
              <a:rPr lang="it-IT" sz="2800" dirty="0" smtClean="0"/>
              <a:t>    Insoddisfazione </a:t>
            </a:r>
            <a:r>
              <a:rPr lang="it-IT" sz="2800" dirty="0" smtClean="0"/>
              <a:t>e </a:t>
            </a:r>
            <a:r>
              <a:rPr lang="it-IT" sz="2800" dirty="0" smtClean="0"/>
              <a:t>angoscia possono essere reazioni a quel richiamo. Dimostrano che si è percepita la spirale evolutiva perfezionante che ci</a:t>
            </a:r>
          </a:p>
          <a:p>
            <a:pPr algn="just">
              <a:buNone/>
            </a:pPr>
            <a:r>
              <a:rPr lang="it-IT" sz="2800" dirty="0" smtClean="0"/>
              <a:t>    chiama.</a:t>
            </a:r>
          </a:p>
          <a:p>
            <a:pPr algn="just">
              <a:buNone/>
            </a:pPr>
            <a:r>
              <a:rPr lang="it-IT" sz="2800" dirty="0" smtClean="0"/>
              <a:t>    Rispondiamo!</a:t>
            </a:r>
            <a:endParaRPr lang="it-IT" sz="2800" dirty="0"/>
          </a:p>
        </p:txBody>
      </p:sp>
      <p:pic>
        <p:nvPicPr>
          <p:cNvPr id="17410" name="Picture 2" descr="C:\Users\Pieromaria\Desktop\angosci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2852936"/>
            <a:ext cx="4392488" cy="3798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5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    </a:t>
            </a:r>
          </a:p>
          <a:p>
            <a:pPr>
              <a:buNone/>
            </a:pPr>
            <a:r>
              <a:rPr lang="it-IT" sz="2800" dirty="0" smtClean="0"/>
              <a:t>La concatenazione universale dovrebbe essere intesa dalla nostra coscienza non come un infinito nulla o un infinito vuoto in cui ci annienteremo, ma come un’ancora di salvezza, mentre  gettiamo</a:t>
            </a:r>
          </a:p>
          <a:p>
            <a:pPr>
              <a:buNone/>
            </a:pPr>
            <a:r>
              <a:rPr lang="it-IT" sz="2800" dirty="0" smtClean="0"/>
              <a:t>    basi migliori per il futuro.</a:t>
            </a:r>
            <a:endParaRPr lang="it-IT" sz="2800" dirty="0"/>
          </a:p>
        </p:txBody>
      </p:sp>
      <p:pic>
        <p:nvPicPr>
          <p:cNvPr id="13314" name="Picture 2" descr="C:\Users\Pieromaria\Desktop\sanvital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2276872"/>
            <a:ext cx="3358505" cy="43938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16632"/>
            <a:ext cx="8229600" cy="15800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400" dirty="0" smtClean="0"/>
              <a:t>     </a:t>
            </a:r>
          </a:p>
          <a:p>
            <a:pPr algn="just">
              <a:buNone/>
            </a:pPr>
            <a:r>
              <a:rPr lang="it-IT" sz="2400" dirty="0" smtClean="0"/>
              <a:t>     Quando la coscienza si rivolge all’Infinito e alla sua concatenazione evolutiva, di cui siamo parte, il senso di responsabilità acquista potenza operativa, ci anima e ci fa procedere dal livello individuale,  al livello dell’evoluzione positiva per il proprio ambiente, la propria nazione, l’umanità </a:t>
            </a:r>
          </a:p>
          <a:p>
            <a:pPr algn="just">
              <a:buNone/>
            </a:pPr>
            <a:r>
              <a:rPr lang="it-IT" sz="2400" dirty="0" smtClean="0"/>
              <a:t>     nella preparazione di </a:t>
            </a:r>
          </a:p>
          <a:p>
            <a:pPr algn="just">
              <a:buNone/>
            </a:pPr>
            <a:r>
              <a:rPr lang="it-IT" sz="2400" dirty="0" smtClean="0"/>
              <a:t>     un avvenire migliore.</a:t>
            </a:r>
            <a:endParaRPr lang="it-IT" sz="2400" dirty="0"/>
          </a:p>
        </p:txBody>
      </p:sp>
      <p:pic>
        <p:nvPicPr>
          <p:cNvPr id="12290" name="Picture 2" descr="C:\Users\Pieromaria\Desktop\etich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924944"/>
            <a:ext cx="386459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 algn="just">
              <a:buNone/>
            </a:pPr>
            <a:r>
              <a:rPr lang="it-IT" dirty="0" smtClean="0"/>
              <a:t>   </a:t>
            </a:r>
          </a:p>
          <a:p>
            <a:pPr algn="just">
              <a:buNone/>
            </a:pPr>
            <a:r>
              <a:rPr lang="it-IT" sz="2800" dirty="0" smtClean="0"/>
              <a:t>    Ci si impegni, dunque, nell’attuare il proprio processo evolutivo consapevoli che concorriamo </a:t>
            </a:r>
            <a:r>
              <a:rPr lang="it-IT" sz="2800" dirty="0" smtClean="0"/>
              <a:t>a </a:t>
            </a:r>
            <a:r>
              <a:rPr lang="it-IT" sz="2800" dirty="0" smtClean="0"/>
              <a:t>perfezionare l’armonia universale divenendo coadiutori del </a:t>
            </a:r>
            <a:r>
              <a:rPr lang="it-IT" sz="2800" dirty="0" smtClean="0"/>
              <a:t>Cosmo.</a:t>
            </a:r>
            <a:endParaRPr lang="it-IT" sz="2800" dirty="0"/>
          </a:p>
        </p:txBody>
      </p:sp>
      <p:pic>
        <p:nvPicPr>
          <p:cNvPr id="7171" name="Picture 3" descr="C:\Users\Pieromaria\Desktop\700066_1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492896"/>
            <a:ext cx="6118816" cy="38526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pPr algn="just">
              <a:buNone/>
            </a:pPr>
            <a:r>
              <a:rPr lang="it-IT" sz="2400" dirty="0" smtClean="0"/>
              <a:t>     </a:t>
            </a:r>
            <a:r>
              <a:rPr lang="it-IT" sz="2400" dirty="0" smtClean="0"/>
              <a:t>Qualcuno verrà </a:t>
            </a:r>
            <a:r>
              <a:rPr lang="it-IT" sz="2400" dirty="0" smtClean="0"/>
              <a:t>respinto dall’infinito per paura; altri per ignoranza;  lo scienziato dirà con </a:t>
            </a:r>
            <a:r>
              <a:rPr lang="it-IT" sz="2400" dirty="0" smtClean="0"/>
              <a:t>sussiego: “Quali </a:t>
            </a:r>
            <a:r>
              <a:rPr lang="it-IT" sz="2400" dirty="0" smtClean="0"/>
              <a:t>sono i libri di testo? Verifichiamo questa pretesa infinità</a:t>
            </a:r>
            <a:r>
              <a:rPr lang="it-IT" sz="2400" dirty="0" smtClean="0"/>
              <a:t>”. Chi </a:t>
            </a:r>
            <a:r>
              <a:rPr lang="it-IT" sz="2400" dirty="0" smtClean="0"/>
              <a:t>avverte in sé e sul </a:t>
            </a:r>
            <a:r>
              <a:rPr lang="it-IT" sz="2400" dirty="0" smtClean="0"/>
              <a:t>Pianeta </a:t>
            </a:r>
            <a:r>
              <a:rPr lang="it-IT" sz="2400" dirty="0" smtClean="0"/>
              <a:t>il processo evolutivo dirà invece </a:t>
            </a:r>
            <a:r>
              <a:rPr lang="it-IT" sz="2400" dirty="0" smtClean="0"/>
              <a:t>“Tutto </a:t>
            </a:r>
            <a:r>
              <a:rPr lang="it-IT" sz="2400" dirty="0" smtClean="0"/>
              <a:t>origina e proviene dallo spazio cosmico. Le nostre vite si prolungano dagli abissi alle alture dell’Infinito</a:t>
            </a:r>
            <a:r>
              <a:rPr lang="it-IT" sz="2400" dirty="0" smtClean="0"/>
              <a:t>.” </a:t>
            </a:r>
            <a:endParaRPr lang="it-IT" sz="2400" dirty="0" smtClean="0"/>
          </a:p>
          <a:p>
            <a:pPr algn="just">
              <a:buNone/>
            </a:pPr>
            <a:r>
              <a:rPr lang="it-IT" sz="2400" dirty="0" smtClean="0"/>
              <a:t>     Diamo prova di capire la responsabilità e la bellezza </a:t>
            </a:r>
            <a:r>
              <a:rPr lang="it-IT" sz="2400" smtClean="0"/>
              <a:t>dell’Infinito</a:t>
            </a:r>
            <a:r>
              <a:rPr lang="it-IT" sz="2400" smtClean="0"/>
              <a:t>.</a:t>
            </a:r>
            <a:endParaRPr lang="it-IT" sz="2400" dirty="0" smtClean="0"/>
          </a:p>
        </p:txBody>
      </p:sp>
      <p:pic>
        <p:nvPicPr>
          <p:cNvPr id="2050" name="Picture 2" descr="C:\Users\Pieromaria\Desktop\infinit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429000"/>
            <a:ext cx="3793216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it-IT" dirty="0" smtClean="0"/>
              <a:t>   </a:t>
            </a:r>
          </a:p>
          <a:p>
            <a:pPr>
              <a:buNone/>
            </a:pPr>
            <a:r>
              <a:rPr lang="it-IT" dirty="0" smtClean="0"/>
              <a:t>    </a:t>
            </a:r>
            <a:r>
              <a:rPr lang="it-IT" dirty="0" err="1" smtClean="0"/>
              <a:t>Impegnamoci</a:t>
            </a:r>
            <a:r>
              <a:rPr lang="it-IT" dirty="0" smtClean="0"/>
              <a:t> a costruire la vita e le relazioni sul   principio dell’unità, dell’armonia e della bellezza.</a:t>
            </a:r>
            <a:endParaRPr lang="it-IT" dirty="0"/>
          </a:p>
        </p:txBody>
      </p:sp>
      <p:pic>
        <p:nvPicPr>
          <p:cNvPr id="9218" name="Picture 2" descr="C:\Users\Pieromaria\Desktop\2569646605_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04864"/>
            <a:ext cx="5184576" cy="3901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6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it-IT" dirty="0" smtClean="0"/>
              <a:t>  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La bellezza è l’Infinito che si mira in uno specchio. </a:t>
            </a:r>
            <a:br>
              <a:rPr lang="it-IT" dirty="0" smtClean="0"/>
            </a:br>
            <a:r>
              <a:rPr lang="it-IT" dirty="0" smtClean="0"/>
              <a:t>(</a:t>
            </a:r>
            <a:r>
              <a:rPr lang="it-IT" sz="2400" dirty="0" err="1" smtClean="0"/>
              <a:t>Kahlil</a:t>
            </a:r>
            <a:r>
              <a:rPr lang="it-IT" sz="2400" dirty="0" smtClean="0"/>
              <a:t> </a:t>
            </a:r>
            <a:r>
              <a:rPr lang="it-IT" sz="2400" dirty="0" err="1" smtClean="0"/>
              <a:t>Gibran</a:t>
            </a:r>
            <a:r>
              <a:rPr lang="it-IT" dirty="0" smtClean="0"/>
              <a:t>) </a:t>
            </a:r>
          </a:p>
          <a:p>
            <a:endParaRPr lang="it-IT" dirty="0"/>
          </a:p>
        </p:txBody>
      </p:sp>
      <p:pic>
        <p:nvPicPr>
          <p:cNvPr id="1026" name="Picture 2" descr="C:\Users\Pieromaria\Desktop\uccello_specchio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2420888"/>
            <a:ext cx="5254397" cy="3933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-1143000"/>
            <a:ext cx="8229600" cy="11430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-243408"/>
            <a:ext cx="9144000" cy="8397552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   </a:t>
            </a:r>
          </a:p>
          <a:p>
            <a:pPr algn="just">
              <a:buNone/>
            </a:pPr>
            <a:r>
              <a:rPr lang="it-IT" sz="2800" dirty="0" smtClean="0"/>
              <a:t>La bellezza del nostro sforzo per contenere l’illimitato farà                             apparire uno splendido arcobaleno in </a:t>
            </a:r>
            <a:r>
              <a:rPr lang="it-IT" sz="2800" dirty="0" smtClean="0"/>
              <a:t>noi.</a:t>
            </a:r>
            <a:endParaRPr lang="it-IT" sz="2800" dirty="0" smtClean="0"/>
          </a:p>
        </p:txBody>
      </p:sp>
      <p:pic>
        <p:nvPicPr>
          <p:cNvPr id="12290" name="Picture 2" descr="C:\Users\Pieromaria\Desktop\arcobaleno1024_76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628800"/>
            <a:ext cx="7524328" cy="508622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-1143000"/>
            <a:ext cx="8229600" cy="1143000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      Basta voler entrare nel ritmo della danza cosmica.</a:t>
            </a:r>
            <a:endParaRPr lang="it-IT" sz="2800" dirty="0"/>
          </a:p>
        </p:txBody>
      </p:sp>
      <p:pic>
        <p:nvPicPr>
          <p:cNvPr id="13314" name="Picture 2" descr="C:\Users\Pieromaria\Desktop\shivanatarajametropolitanmuseu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72816"/>
            <a:ext cx="3810000" cy="474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>
              <a:lumMod val="50000"/>
            </a:schemeClr>
          </a:solidFill>
        </p:spPr>
        <p:txBody>
          <a:bodyPr>
            <a:normAutofit/>
          </a:bodyPr>
          <a:lstStyle/>
          <a:p>
            <a:pPr algn="just">
              <a:buNone/>
            </a:pPr>
            <a:endParaRPr lang="it-IT" sz="2400" dirty="0" smtClean="0"/>
          </a:p>
          <a:p>
            <a:pPr algn="just">
              <a:buNone/>
            </a:pPr>
            <a:endParaRPr lang="it-IT" sz="2400" dirty="0" smtClean="0"/>
          </a:p>
          <a:p>
            <a:pPr algn="just">
              <a:buNone/>
            </a:pPr>
            <a:r>
              <a:rPr lang="it-IT" sz="2400" dirty="0" smtClean="0"/>
              <a:t>      Se avremo l’animo  di levarci in volo verso le alture delle sfere</a:t>
            </a:r>
          </a:p>
          <a:p>
            <a:pPr algn="just">
              <a:buNone/>
            </a:pPr>
            <a:r>
              <a:rPr lang="it-IT" sz="2400" dirty="0" smtClean="0"/>
              <a:t>      cosmiche, contempleremo la Vita del </a:t>
            </a:r>
            <a:r>
              <a:rPr lang="it-IT" sz="2400" dirty="0" smtClean="0"/>
              <a:t>Pianeta </a:t>
            </a:r>
            <a:r>
              <a:rPr lang="it-IT" sz="2400" dirty="0" smtClean="0"/>
              <a:t>come un mirabile</a:t>
            </a:r>
          </a:p>
          <a:p>
            <a:pPr algn="just">
              <a:buNone/>
            </a:pPr>
            <a:r>
              <a:rPr lang="it-IT" sz="2400" dirty="0" smtClean="0"/>
              <a:t>      scenario, non circoscritto ad una sfera curva, ma inserito in una</a:t>
            </a:r>
          </a:p>
          <a:p>
            <a:pPr algn="just">
              <a:buNone/>
            </a:pPr>
            <a:r>
              <a:rPr lang="it-IT" sz="2400" dirty="0" smtClean="0"/>
              <a:t>      ben più ampia visione </a:t>
            </a:r>
            <a:r>
              <a:rPr lang="it-IT" sz="2400" dirty="0" smtClean="0"/>
              <a:t>ed </a:t>
            </a:r>
            <a:r>
              <a:rPr lang="it-IT" sz="2400" dirty="0" smtClean="0"/>
              <a:t>è </a:t>
            </a:r>
            <a:r>
              <a:rPr lang="it-IT" sz="2400" dirty="0" smtClean="0"/>
              <a:t>certo </a:t>
            </a:r>
            <a:r>
              <a:rPr lang="it-IT" sz="2400" dirty="0" smtClean="0"/>
              <a:t>che percorreremo la via</a:t>
            </a:r>
          </a:p>
          <a:p>
            <a:pPr algn="just">
              <a:buNone/>
            </a:pPr>
            <a:r>
              <a:rPr lang="it-IT" sz="2400" dirty="0" smtClean="0"/>
              <a:t>     </a:t>
            </a:r>
            <a:r>
              <a:rPr lang="it-IT" sz="2400" dirty="0" smtClean="0"/>
              <a:t>dell’evoluzione.</a:t>
            </a:r>
            <a:endParaRPr lang="it-IT" sz="2400" dirty="0"/>
          </a:p>
        </p:txBody>
      </p:sp>
      <p:pic>
        <p:nvPicPr>
          <p:cNvPr id="21506" name="Picture 2" descr="C:\Users\Pieromaria\Desktop\la-luna-en-el-mar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59000" y="2996952"/>
            <a:ext cx="6985000" cy="355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endParaRPr lang="it-IT" sz="2800" dirty="0" smtClean="0"/>
          </a:p>
          <a:p>
            <a:pPr>
              <a:buNone/>
            </a:pPr>
            <a:r>
              <a:rPr lang="it-IT" sz="2800" dirty="0" smtClean="0"/>
              <a:t> Che ciascuno di noi, dunque</a:t>
            </a:r>
            <a:r>
              <a:rPr lang="it-IT" sz="2800" dirty="0" smtClean="0"/>
              <a:t>, </a:t>
            </a:r>
            <a:r>
              <a:rPr lang="it-IT" sz="2800" dirty="0" smtClean="0"/>
              <a:t>ricerchi e stabilisca per sé una        via d’accesso graduale all’Infinito e al transpersonale.</a:t>
            </a:r>
            <a:endParaRPr lang="it-IT" sz="2800" dirty="0"/>
          </a:p>
        </p:txBody>
      </p:sp>
      <p:pic>
        <p:nvPicPr>
          <p:cNvPr id="22530" name="Picture 2" descr="C:\Users\Pieromaria\Desktop\road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6480720" cy="4538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75000"/>
            </a:schemeClr>
          </a:solidFill>
        </p:spPr>
        <p:txBody>
          <a:bodyPr/>
          <a:lstStyle/>
          <a:p>
            <a:pPr>
              <a:buNone/>
            </a:pPr>
            <a:r>
              <a:rPr lang="it-IT" dirty="0" smtClean="0"/>
              <a:t>    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r>
              <a:rPr lang="it-IT" dirty="0" smtClean="0"/>
              <a:t>      </a:t>
            </a:r>
            <a:r>
              <a:rPr lang="it-IT" smtClean="0"/>
              <a:t>Tratto da: </a:t>
            </a:r>
            <a:r>
              <a:rPr lang="it-IT" dirty="0" smtClean="0"/>
              <a:t>“</a:t>
            </a:r>
            <a:r>
              <a:rPr lang="it-IT" dirty="0" err="1" smtClean="0"/>
              <a:t>Agni</a:t>
            </a:r>
            <a:r>
              <a:rPr lang="it-IT" dirty="0" smtClean="0"/>
              <a:t> Yoga”</a:t>
            </a:r>
            <a:endParaRPr lang="it-IT" dirty="0"/>
          </a:p>
        </p:txBody>
      </p:sp>
      <p:pic>
        <p:nvPicPr>
          <p:cNvPr id="25602" name="Picture 2" descr="C:\Users\Pieromaria\Desktop\700178_1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80830" y="2428875"/>
            <a:ext cx="5345495" cy="40244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188640"/>
            <a:ext cx="8229600" cy="85998"/>
          </a:xfrm>
        </p:spPr>
        <p:txBody>
          <a:bodyPr>
            <a:normAutofit fontScale="90000"/>
          </a:bodyPr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it-IT" sz="2800" dirty="0" smtClean="0"/>
              <a:t>  </a:t>
            </a:r>
          </a:p>
          <a:p>
            <a:pPr>
              <a:buNone/>
            </a:pPr>
            <a:r>
              <a:rPr lang="it-IT" sz="2800" dirty="0" smtClean="0"/>
              <a:t>    L’atteggiamento con cui avvicinarsi all’Infinto </a:t>
            </a:r>
            <a:r>
              <a:rPr lang="it-IT" sz="2800" dirty="0" smtClean="0"/>
              <a:t>è </a:t>
            </a:r>
            <a:r>
              <a:rPr lang="it-IT" sz="2800" dirty="0" smtClean="0"/>
              <a:t>simile a quello che abbiamo coi gigli.  </a:t>
            </a:r>
          </a:p>
          <a:p>
            <a:pPr>
              <a:buNone/>
            </a:pPr>
            <a:r>
              <a:rPr lang="it-IT" sz="2800" dirty="0" smtClean="0"/>
              <a:t>    Chi </a:t>
            </a:r>
            <a:r>
              <a:rPr lang="it-IT" sz="2800" dirty="0" smtClean="0"/>
              <a:t>ama </a:t>
            </a:r>
            <a:r>
              <a:rPr lang="it-IT" sz="2800" dirty="0" smtClean="0"/>
              <a:t>i gigli, ama l’Infinito! </a:t>
            </a:r>
          </a:p>
          <a:p>
            <a:pPr>
              <a:buNone/>
            </a:pPr>
            <a:r>
              <a:rPr lang="it-IT" sz="2800" dirty="0" smtClean="0"/>
              <a:t>       </a:t>
            </a:r>
          </a:p>
          <a:p>
            <a:pPr>
              <a:buNone/>
            </a:pPr>
            <a:r>
              <a:rPr lang="it-IT" sz="2800" dirty="0" smtClean="0"/>
              <a:t>   Alla base vi è sempre lo stesso </a:t>
            </a:r>
          </a:p>
          <a:p>
            <a:pPr>
              <a:buNone/>
            </a:pPr>
            <a:r>
              <a:rPr lang="it-IT" sz="2800" dirty="0" smtClean="0"/>
              <a:t>          Principio Universale </a:t>
            </a:r>
            <a:endParaRPr lang="it-IT" sz="2800" dirty="0"/>
          </a:p>
        </p:txBody>
      </p:sp>
      <p:pic>
        <p:nvPicPr>
          <p:cNvPr id="23554" name="Picture 2" descr="C:\Users\Pieromaria\Desktop\2010-109giglio24x20-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1556792"/>
            <a:ext cx="3855504" cy="4628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3568" y="-1323528"/>
            <a:ext cx="8229600" cy="1143000"/>
          </a:xfrm>
        </p:spPr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/>
          <a:lstStyle/>
          <a:p>
            <a:pPr>
              <a:buNone/>
            </a:pPr>
            <a:r>
              <a:rPr lang="it-IT" dirty="0" smtClean="0"/>
              <a:t>    </a:t>
            </a:r>
            <a:r>
              <a:rPr lang="it-IT" sz="2800" dirty="0" smtClean="0"/>
              <a:t>Accogliere l’idea dell’Infinito nella coscienza permette, innanzitutto, che la nostra mente si eserciti anche a pensare in grande scala e non solo alle vicende  quotidiane.</a:t>
            </a:r>
            <a:endParaRPr lang="it-IT" sz="2800" dirty="0"/>
          </a:p>
        </p:txBody>
      </p:sp>
      <p:pic>
        <p:nvPicPr>
          <p:cNvPr id="7170" name="Picture 2" descr="C:\Users\Pieromaria\Desktop\802975135_EKvV5-M-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996952"/>
            <a:ext cx="193675" cy="130175"/>
          </a:xfrm>
          <a:prstGeom prst="rect">
            <a:avLst/>
          </a:prstGeom>
          <a:noFill/>
        </p:spPr>
      </p:pic>
      <p:pic>
        <p:nvPicPr>
          <p:cNvPr id="7171" name="Picture 3" descr="C:\Users\Pieromaria\Desktop\802975135_EKvV5-M-1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420888"/>
            <a:ext cx="6280154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611560" y="-819472"/>
            <a:ext cx="8229600" cy="51804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it-IT" sz="2800" dirty="0" smtClean="0"/>
              <a:t> Come lo si può affrontare? </a:t>
            </a:r>
            <a:r>
              <a:rPr lang="it-IT" sz="2800" dirty="0"/>
              <a:t>A</a:t>
            </a:r>
            <a:r>
              <a:rPr lang="it-IT" sz="2800" dirty="0" smtClean="0"/>
              <a:t>llenandoci ad affrontare         l’insondabile con l’</a:t>
            </a:r>
            <a:r>
              <a:rPr lang="it-IT" sz="2800" i="1" dirty="0" smtClean="0"/>
              <a:t>intuizione</a:t>
            </a:r>
            <a:r>
              <a:rPr lang="it-IT" sz="2800" dirty="0" smtClean="0"/>
              <a:t>. Meditiamo </a:t>
            </a:r>
            <a:r>
              <a:rPr lang="it-IT" sz="2800" dirty="0" smtClean="0"/>
              <a:t>e     </a:t>
            </a:r>
            <a:r>
              <a:rPr lang="it-IT" sz="2800" dirty="0" smtClean="0"/>
              <a:t>riflettiamo  un poco, sull’Infinito.</a:t>
            </a:r>
            <a:endParaRPr lang="it-IT" sz="2800" dirty="0"/>
          </a:p>
        </p:txBody>
      </p:sp>
      <p:pic>
        <p:nvPicPr>
          <p:cNvPr id="5122" name="Picture 2" descr="C:\Users\Pieromaria\Desktop\LATTEA01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979798"/>
            <a:ext cx="7920880" cy="4553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 flipV="1">
            <a:off x="457200" y="0"/>
            <a:ext cx="8229600" cy="274638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just"/>
            <a:endParaRPr lang="it-IT" sz="2800" dirty="0" smtClean="0"/>
          </a:p>
          <a:p>
            <a:pPr algn="just">
              <a:buNone/>
            </a:pPr>
            <a:r>
              <a:rPr lang="it-IT" sz="2800" dirty="0" smtClean="0"/>
              <a:t>    </a:t>
            </a:r>
            <a:r>
              <a:rPr lang="it-IT" sz="2800" dirty="0" smtClean="0"/>
              <a:t>Là dove </a:t>
            </a:r>
            <a:r>
              <a:rPr lang="it-IT" sz="2800" dirty="0" smtClean="0"/>
              <a:t>la mente concreta vede confini, la visione intuitiva, che è illimitata, scopre e spazia in nuovi orizzonti. Verso questi orizzonti, riflettendo, giorno dopo giorno, è vitale dirigersi per dare un senso all’esistenza, pur se la comprensione sarà assai, </a:t>
            </a:r>
            <a:r>
              <a:rPr lang="it-IT" sz="2800" dirty="0" err="1" smtClean="0"/>
              <a:t>assai</a:t>
            </a:r>
            <a:r>
              <a:rPr lang="it-IT" sz="2800" dirty="0" smtClean="0"/>
              <a:t> limitata</a:t>
            </a:r>
            <a:endParaRPr lang="it-IT" sz="2800" dirty="0"/>
          </a:p>
        </p:txBody>
      </p:sp>
      <p:pic>
        <p:nvPicPr>
          <p:cNvPr id="1027" name="Picture 3" descr="C:\Users\Pieromaria\Desktop\700125_112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2996952"/>
            <a:ext cx="6221095" cy="3311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1217</TotalTime>
  <Words>2226</Words>
  <Application>Microsoft Office PowerPoint</Application>
  <PresentationFormat>Presentazione su schermo (4:3)</PresentationFormat>
  <Paragraphs>239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56</vt:i4>
      </vt:variant>
    </vt:vector>
  </HeadingPairs>
  <TitlesOfParts>
    <vt:vector size="57" baseType="lpstr">
      <vt:lpstr>Tema di Office</vt:lpstr>
      <vt:lpstr>  Infinito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infinito</dc:title>
  <cp:lastModifiedBy>Spazio</cp:lastModifiedBy>
  <cp:revision>60</cp:revision>
  <dcterms:created xsi:type="dcterms:W3CDTF">2011-07-01T16:17:07Z</dcterms:created>
  <dcterms:modified xsi:type="dcterms:W3CDTF">2011-10-09T09:46:34Z</dcterms:modified>
</cp:coreProperties>
</file>